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5" r:id="rId2"/>
    <p:sldId id="363" r:id="rId3"/>
    <p:sldId id="266" r:id="rId4"/>
    <p:sldId id="271" r:id="rId5"/>
    <p:sldId id="268" r:id="rId6"/>
    <p:sldId id="265" r:id="rId7"/>
    <p:sldId id="285" r:id="rId8"/>
    <p:sldId id="364" r:id="rId9"/>
    <p:sldId id="283" r:id="rId10"/>
    <p:sldId id="264" r:id="rId11"/>
    <p:sldId id="281" r:id="rId12"/>
    <p:sldId id="361" r:id="rId13"/>
    <p:sldId id="362" r:id="rId14"/>
    <p:sldId id="272" r:id="rId15"/>
    <p:sldId id="297" r:id="rId16"/>
    <p:sldId id="360" r:id="rId17"/>
    <p:sldId id="351" r:id="rId18"/>
    <p:sldId id="354" r:id="rId19"/>
    <p:sldId id="355" r:id="rId20"/>
    <p:sldId id="319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1B9A25C-06EC-852F-09FA-2CCD73930232}" name="Юлия Прохорова" initials="ЮП" userId="891d35b411807c13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2564"/>
    <a:srgbClr val="FFFFFF"/>
    <a:srgbClr val="FF4723"/>
    <a:srgbClr val="EAEAEA"/>
    <a:srgbClr val="09EAF5"/>
    <a:srgbClr val="DEDEDE"/>
    <a:srgbClr val="F85508"/>
    <a:srgbClr val="FE4622"/>
    <a:srgbClr val="081945"/>
    <a:srgbClr val="0111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44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8/10/relationships/authors" Target="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esktopTOP\Desktop\&#1055;&#1088;&#1077;&#1079;&#1072;%20&#1076;&#1083;&#1103;%20&#1080;&#1085;&#1074;&#1077;&#1089;&#1090;&#1086;&#1088;&#1086;&#1074;\&#1063;&#1077;&#1088;&#1085;&#1086;&#1074;&#1080;&#1082;_&#1087;&#1088;&#1077;&#1079;&#1072;%20&#1076;&#1083;&#1103;%20&#1080;&#1085;&#1074;&#1077;&#1089;&#1090;&#1086;&#1088;&#1086;&#1074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esktopTOP\Desktop\22.09_&#1060;&#1080;&#1085;%20&#1084;&#1086;&#1076;&#1077;&#1083;&#1100;%20&#1047;&#1055;&#1048;&#1060;%200809%20&#1073;&#1077;&#1079;%20&#1056;&#1055;%20v2%202009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375984251968502E-2"/>
          <c:y val="6.6515510921970694E-2"/>
          <c:w val="0.94339648735081316"/>
          <c:h val="0.7957173914492573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Лист1!$L$30</c:f>
              <c:strCache>
                <c:ptCount val="1"/>
                <c:pt idx="0">
                  <c:v>Регулярные выплаты, % годовых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bg1"/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Лист1!$K$31:$K$40</c:f>
              <c:strCache>
                <c:ptCount val="10"/>
                <c:pt idx="0">
                  <c:v>Коммерция</c:v>
                </c:pt>
                <c:pt idx="1">
                  <c:v>Жилая недвижимость</c:v>
                </c:pt>
                <c:pt idx="2">
                  <c:v>Склады</c:v>
                </c:pt>
                <c:pt idx="3">
                  <c:v>ТЦ</c:v>
                </c:pt>
                <c:pt idx="4">
                  <c:v>Офисы</c:v>
                </c:pt>
                <c:pt idx="5">
                  <c:v>Зололто</c:v>
                </c:pt>
                <c:pt idx="6">
                  <c:v>Акции с девидендами</c:v>
                </c:pt>
                <c:pt idx="7">
                  <c:v>Депозиты</c:v>
                </c:pt>
                <c:pt idx="8">
                  <c:v>Инфляция</c:v>
                </c:pt>
                <c:pt idx="9">
                  <c:v>Облигации ОФЗ</c:v>
                </c:pt>
              </c:strCache>
            </c:strRef>
          </c:cat>
          <c:val>
            <c:numRef>
              <c:f>Лист1!$L$31:$L$40</c:f>
              <c:numCache>
                <c:formatCode>0.0%</c:formatCode>
                <c:ptCount val="10"/>
                <c:pt idx="0">
                  <c:v>0.09</c:v>
                </c:pt>
                <c:pt idx="1">
                  <c:v>0.04</c:v>
                </c:pt>
                <c:pt idx="2">
                  <c:v>0.10299999999999999</c:v>
                </c:pt>
                <c:pt idx="3">
                  <c:v>0.112</c:v>
                </c:pt>
                <c:pt idx="4">
                  <c:v>7.8E-2</c:v>
                </c:pt>
                <c:pt idx="6">
                  <c:v>4.9000000000000002E-2</c:v>
                </c:pt>
                <c:pt idx="7">
                  <c:v>9.4E-2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6A-4BE2-9DFF-79A97B82EA2E}"/>
            </c:ext>
          </c:extLst>
        </c:ser>
        <c:ser>
          <c:idx val="1"/>
          <c:order val="1"/>
          <c:tx>
            <c:strRef>
              <c:f>Лист1!$M$30</c:f>
              <c:strCache>
                <c:ptCount val="1"/>
                <c:pt idx="0">
                  <c:v>Рост стоимости актива, % годовых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Лист1!$K$31:$K$40</c:f>
              <c:strCache>
                <c:ptCount val="10"/>
                <c:pt idx="0">
                  <c:v>Коммерция</c:v>
                </c:pt>
                <c:pt idx="1">
                  <c:v>Жилая недвижимость</c:v>
                </c:pt>
                <c:pt idx="2">
                  <c:v>Склады</c:v>
                </c:pt>
                <c:pt idx="3">
                  <c:v>ТЦ</c:v>
                </c:pt>
                <c:pt idx="4">
                  <c:v>Офисы</c:v>
                </c:pt>
                <c:pt idx="5">
                  <c:v>Зололто</c:v>
                </c:pt>
                <c:pt idx="6">
                  <c:v>Акции с девидендами</c:v>
                </c:pt>
                <c:pt idx="7">
                  <c:v>Депозиты</c:v>
                </c:pt>
                <c:pt idx="8">
                  <c:v>Инфляция</c:v>
                </c:pt>
                <c:pt idx="9">
                  <c:v>Облигации ОФЗ</c:v>
                </c:pt>
              </c:strCache>
            </c:strRef>
          </c:cat>
          <c:val>
            <c:numRef>
              <c:f>Лист1!$M$31:$M$40</c:f>
              <c:numCache>
                <c:formatCode>0.0%</c:formatCode>
                <c:ptCount val="10"/>
                <c:pt idx="0">
                  <c:v>0.16</c:v>
                </c:pt>
                <c:pt idx="1">
                  <c:v>0.14899999999999999</c:v>
                </c:pt>
                <c:pt idx="2">
                  <c:v>6.0999999999999999E-2</c:v>
                </c:pt>
                <c:pt idx="3">
                  <c:v>4.1000000000000002E-2</c:v>
                </c:pt>
                <c:pt idx="4">
                  <c:v>6.4000000000000001E-2</c:v>
                </c:pt>
                <c:pt idx="5">
                  <c:v>0.14199999999999999</c:v>
                </c:pt>
                <c:pt idx="6">
                  <c:v>4.5999999999999999E-2</c:v>
                </c:pt>
                <c:pt idx="8">
                  <c:v>8.1000000000000003E-2</c:v>
                </c:pt>
                <c:pt idx="9">
                  <c:v>7.5999999999999998E-2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26A-4BE2-9DFF-79A97B82EA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1841540848"/>
        <c:axId val="1841541808"/>
      </c:barChart>
      <c:catAx>
        <c:axId val="1841540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841541808"/>
        <c:crosses val="autoZero"/>
        <c:auto val="1"/>
        <c:lblAlgn val="ctr"/>
        <c:lblOffset val="100"/>
        <c:tickLblSkip val="1"/>
        <c:noMultiLvlLbl val="0"/>
      </c:catAx>
      <c:valAx>
        <c:axId val="1841541808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1841540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3333333333333328"/>
          <c:y val="5.6133712452610049E-2"/>
          <c:w val="0.26111111111111113"/>
          <c:h val="0.120576656293352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3417489937797291E-2"/>
          <c:y val="0.11673508288506851"/>
          <c:w val="0.96780095133552868"/>
          <c:h val="0.7920897619253475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'Казань 2'!$A$31</c:f>
              <c:strCache>
                <c:ptCount val="1"/>
                <c:pt idx="0">
                  <c:v>Рост стоимости пая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'Казань 2'!$B$30:$K$30</c:f>
              <c:numCache>
                <c:formatCode>General</c:formatCode>
                <c:ptCount val="10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  <c:pt idx="5">
                  <c:v>2031</c:v>
                </c:pt>
                <c:pt idx="6">
                  <c:v>2032</c:v>
                </c:pt>
                <c:pt idx="7">
                  <c:v>2033</c:v>
                </c:pt>
                <c:pt idx="8">
                  <c:v>2034</c:v>
                </c:pt>
                <c:pt idx="9">
                  <c:v>2035</c:v>
                </c:pt>
              </c:numCache>
            </c:numRef>
          </c:cat>
          <c:val>
            <c:numRef>
              <c:f>'Казань 2'!$B$31:$K$31</c:f>
              <c:numCache>
                <c:formatCode>0.0%</c:formatCode>
                <c:ptCount val="10"/>
                <c:pt idx="0">
                  <c:v>0.21229296226014083</c:v>
                </c:pt>
                <c:pt idx="1">
                  <c:v>0.14242407398110291</c:v>
                </c:pt>
                <c:pt idx="2">
                  <c:v>0.10750427662737438</c:v>
                </c:pt>
                <c:pt idx="3">
                  <c:v>0.17709236119274485</c:v>
                </c:pt>
                <c:pt idx="4">
                  <c:v>9.6322478585382232E-2</c:v>
                </c:pt>
                <c:pt idx="5">
                  <c:v>0.11877110353326081</c:v>
                </c:pt>
                <c:pt idx="6">
                  <c:v>0.11378093717982218</c:v>
                </c:pt>
                <c:pt idx="7">
                  <c:v>0.12121443941525722</c:v>
                </c:pt>
                <c:pt idx="8">
                  <c:v>7.9999999999999849E-2</c:v>
                </c:pt>
                <c:pt idx="9">
                  <c:v>8.0000000000000293E-2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C7-43F1-B8AF-5CC23A7EC557}"/>
            </c:ext>
          </c:extLst>
        </c:ser>
        <c:ser>
          <c:idx val="1"/>
          <c:order val="1"/>
          <c:tx>
            <c:strRef>
              <c:f>'Казань 2'!$A$32</c:f>
              <c:strCache>
                <c:ptCount val="1"/>
                <c:pt idx="0">
                  <c:v>Рентная доходность на 1 пай относительно результата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4635931211123307E-3"/>
                  <c:y val="1.388888888888880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bg1"/>
                      </a:solidFill>
                      <a:latin typeface="Arial Black" panose="020B0A04020102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6C7-43F1-B8AF-5CC23A7EC557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/>
                      <a:t>18%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06C7-43F1-B8AF-5CC23A7EC5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'Казань 2'!$B$30:$K$30</c:f>
              <c:numCache>
                <c:formatCode>General</c:formatCode>
                <c:ptCount val="10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  <c:pt idx="5">
                  <c:v>2031</c:v>
                </c:pt>
                <c:pt idx="6">
                  <c:v>2032</c:v>
                </c:pt>
                <c:pt idx="7">
                  <c:v>2033</c:v>
                </c:pt>
                <c:pt idx="8">
                  <c:v>2034</c:v>
                </c:pt>
                <c:pt idx="9">
                  <c:v>2035</c:v>
                </c:pt>
              </c:numCache>
            </c:numRef>
          </c:cat>
          <c:val>
            <c:numRef>
              <c:f>'Казань 2'!$B$32:$K$32</c:f>
              <c:numCache>
                <c:formatCode>0.0%</c:formatCode>
                <c:ptCount val="10"/>
                <c:pt idx="0">
                  <c:v>5.0271355110750593E-3</c:v>
                </c:pt>
                <c:pt idx="1">
                  <c:v>3.5720962703675446E-2</c:v>
                </c:pt>
                <c:pt idx="2">
                  <c:v>7.0717607993074083E-2</c:v>
                </c:pt>
                <c:pt idx="3">
                  <c:v>8.5684027546891209E-2</c:v>
                </c:pt>
                <c:pt idx="4">
                  <c:v>9.7597145540649854E-2</c:v>
                </c:pt>
                <c:pt idx="5">
                  <c:v>0.11168362634542911</c:v>
                </c:pt>
                <c:pt idx="6">
                  <c:v>0.1266865013294424</c:v>
                </c:pt>
                <c:pt idx="7">
                  <c:v>0.14634069123987026</c:v>
                </c:pt>
                <c:pt idx="8">
                  <c:v>0.16153460145048573</c:v>
                </c:pt>
                <c:pt idx="9">
                  <c:v>0.177552939253005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6C7-43F1-B8AF-5CC23A7EC5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1"/>
        <c:overlap val="100"/>
        <c:axId val="1426097423"/>
        <c:axId val="1426105583"/>
      </c:barChart>
      <c:lineChart>
        <c:grouping val="standard"/>
        <c:varyColors val="0"/>
        <c:ser>
          <c:idx val="2"/>
          <c:order val="2"/>
          <c:tx>
            <c:strRef>
              <c:f>'Казань 2'!$A$33</c:f>
              <c:strCache>
                <c:ptCount val="1"/>
                <c:pt idx="0">
                  <c:v>Общая доходность по годам на первоначальную стоимость пая</c:v>
                </c:pt>
              </c:strCache>
            </c:strRef>
          </c:tx>
          <c:spPr>
            <a:ln w="22225" cap="rnd">
              <a:solidFill>
                <a:srgbClr val="FF472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4723"/>
              </a:solidFill>
              <a:ln w="9525">
                <a:solidFill>
                  <a:srgbClr val="FF472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rgbClr val="FF4723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'Казань 2'!$B$30:$K$30</c:f>
              <c:numCache>
                <c:formatCode>General</c:formatCode>
                <c:ptCount val="10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  <c:pt idx="5">
                  <c:v>2031</c:v>
                </c:pt>
                <c:pt idx="6">
                  <c:v>2032</c:v>
                </c:pt>
                <c:pt idx="7">
                  <c:v>2033</c:v>
                </c:pt>
                <c:pt idx="8">
                  <c:v>2034</c:v>
                </c:pt>
                <c:pt idx="9">
                  <c:v>2035</c:v>
                </c:pt>
              </c:numCache>
            </c:numRef>
          </c:cat>
          <c:val>
            <c:numRef>
              <c:f>'Казань 2'!$B$33:$K$33</c:f>
              <c:numCache>
                <c:formatCode>0.0%</c:formatCode>
                <c:ptCount val="10"/>
                <c:pt idx="0">
                  <c:v>0.2120451284779355</c:v>
                </c:pt>
                <c:pt idx="1">
                  <c:v>0.23363250731167021</c:v>
                </c:pt>
                <c:pt idx="2">
                  <c:v>0.23063545785657946</c:v>
                </c:pt>
                <c:pt idx="3">
                  <c:v>0.26460213184803871</c:v>
                </c:pt>
                <c:pt idx="4">
                  <c:v>0.26715896626831837</c:v>
                </c:pt>
                <c:pt idx="5">
                  <c:v>0.28175374820665328</c:v>
                </c:pt>
                <c:pt idx="6">
                  <c:v>0.29681361543113916</c:v>
                </c:pt>
                <c:pt idx="7">
                  <c:v>0.3166393792516739</c:v>
                </c:pt>
                <c:pt idx="8">
                  <c:v>0.32481824665240022</c:v>
                </c:pt>
                <c:pt idx="9">
                  <c:v>0.33479289102849508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6C7-43F1-B8AF-5CC23A7EC5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26097423"/>
        <c:axId val="1426105583"/>
      </c:lineChart>
      <c:catAx>
        <c:axId val="14260974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426105583"/>
        <c:crosses val="autoZero"/>
        <c:auto val="1"/>
        <c:lblAlgn val="ctr"/>
        <c:lblOffset val="100"/>
        <c:noMultiLvlLbl val="0"/>
      </c:catAx>
      <c:valAx>
        <c:axId val="1426105583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14260974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0194214197429484E-3"/>
          <c:y val="2.275546491940306E-2"/>
          <c:w val="0.43165014362227766"/>
          <c:h val="0.214774743514581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A0865C-C7BF-4D26-AC6B-5B3E751D769C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205CA8-EB74-45DE-BB69-CA14A7713B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817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E4AD7-D74A-47B7-95E8-37E6825EA9D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31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F04B8A-61E2-DCAD-AC19-16079D4E16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D3F53F8-9946-0CF9-8C05-5E0C009910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28CD72-DF7B-EBF6-2D2A-B86E8FD14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AC505-31BC-4C92-98E5-05B2953AD66D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D48797-38AD-A18B-3B74-2B3C56135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E20CE5-4BD7-E223-155D-A681C24D1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F9EAB-05C2-455F-A326-7B6A8CF537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579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1C9324-E8BA-7590-B0F0-02A524AAD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833C75D-E53E-62CB-64C4-3EDB1DFAE9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BB6CCE-7514-FEDC-A610-D14122DE3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AC505-31BC-4C92-98E5-05B2953AD66D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3BC33E-BAAC-33C8-5BBA-6D77472C6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DD5A07-BACE-F7A0-0FEA-B15EE9079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F9EAB-05C2-455F-A326-7B6A8CF537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627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C188DA6-A5A4-7D53-72DA-795A27A849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DD8CBF8-91D9-3CE2-CB92-6AA89AB8A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5BBD19-B98E-7B81-8442-CD5BC87D1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AC505-31BC-4C92-98E5-05B2953AD66D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2349F2-D4C0-FE0A-5778-BCBBAF6D3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345D25-8C39-D0A8-4057-7CAE4C2B1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F9EAB-05C2-455F-A326-7B6A8CF537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98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2169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755F97-2E21-9369-73DA-9BBEDE5F2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4961C8-4A8E-FE0A-EB5E-1EBE1440B7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77D8C3-237C-EED1-4A07-9D5E746E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AC505-31BC-4C92-98E5-05B2953AD66D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4B27A3-E448-64CD-6E71-F679B42B5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4D98CA-6676-E44F-B235-C943BA782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F9EAB-05C2-455F-A326-7B6A8CF537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188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F63F65-FC41-B091-0F23-A845BA6F8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964BAA-19B2-1280-2ACC-88B35D07A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67B2D6-8176-FEDA-2DC7-68FE541B1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AC505-31BC-4C92-98E5-05B2953AD66D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9CFD62-DB5A-3A59-E88B-2DBDDBBE9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754158-C7D8-EA3E-29E2-1C2BBD1DA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F9EAB-05C2-455F-A326-7B6A8CF537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631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BB16A3-E4E6-9E4D-ADED-523E25DC7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9DA317-8C43-683A-1370-32231EDBB9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1B1C55C-ACAA-E925-B3F4-416396D977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9B3E91-4007-01FE-1456-389724842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AC505-31BC-4C92-98E5-05B2953AD66D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169C149-E62C-BBEF-3ED8-020E07DBC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4CB6B9-90A3-74C3-362F-E7D092006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F9EAB-05C2-455F-A326-7B6A8CF537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967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A3E4CC-A9DA-3EC4-97A4-C879B8CA6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DDC435-B0B5-F235-43BB-93E7DD4707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C0FF86-8788-F83D-D0C6-5C67D0F6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FAECD75-149C-6788-BB56-D435A0A221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21D43DC-784B-D968-EFF9-C1BE29A271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025307B-F2B3-A608-E989-C710748CF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AC505-31BC-4C92-98E5-05B2953AD66D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2670980-CBF3-3F84-FB36-723772E0C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DF9AA6-068F-B25F-6731-CFAD68D6C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F9EAB-05C2-455F-A326-7B6A8CF537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64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44216F-78B9-154B-2F67-871A688B5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95B5651-DCFE-9311-58EC-EEFC45353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AC505-31BC-4C92-98E5-05B2953AD66D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EC13E82-9535-FF32-1380-4E3C3BD0A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5EB0757-2FC4-76E2-51E4-0897FFF9A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F9EAB-05C2-455F-A326-7B6A8CF537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9977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00D7F55-44A5-5E0C-C4FA-069C2FA92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AC505-31BC-4C92-98E5-05B2953AD66D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7B604BF-2A49-372D-43CE-716E20716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D316254-76DD-1B18-90F3-F3847398A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F9EAB-05C2-455F-A326-7B6A8CF537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835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18018A-BB60-AC33-CFD9-0469C3347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148F04-4D21-3227-AF77-48FEC9DDD0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5AC82C-5069-BCAE-59DA-CBEEE3C1C8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FC988C7-5966-C1C1-AB3F-2683ADC0B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AC505-31BC-4C92-98E5-05B2953AD66D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1E9D2C-E673-3219-F449-E9C1732C8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B714815-6C52-6782-2EB3-76C5E2BD4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F9EAB-05C2-455F-A326-7B6A8CF537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6313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DC9B02-F522-B9AF-8FE2-C533D26E1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A64F025-011B-7723-1B12-E687B14427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8EF901E-3953-3414-826C-E2E9AD6AB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20B296-E094-2974-E7EB-D0F1D74D1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AC505-31BC-4C92-98E5-05B2953AD66D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7EE41C-DB5D-DCFE-EE24-4046CB699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8FCE43B-3A3A-BA0D-DF00-75F34837C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F9EAB-05C2-455F-A326-7B6A8CF537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4663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6C04C0-9E73-A6CE-154F-8A48E3D78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0F4E376-5362-27D6-46DB-BED09841FB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012A56-0BD1-1401-FA13-F43E08FF82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7AC505-31BC-4C92-98E5-05B2953AD66D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756A9C-B968-F594-907A-310D47EB57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48E1D3-8F45-5AD0-692D-61EB5F1889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FFF9EAB-05C2-455F-A326-7B6A8CF537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5046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A908C-7248-7B49-DB3D-F92078352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2A57219-D3F0-0557-6D0C-98A2C75A02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4" r="22785" b="3367"/>
          <a:stretch>
            <a:fillRect/>
          </a:stretch>
        </p:blipFill>
        <p:spPr>
          <a:xfrm>
            <a:off x="5724525" y="429867"/>
            <a:ext cx="6467475" cy="5998266"/>
          </a:xfrm>
          <a:custGeom>
            <a:avLst/>
            <a:gdLst>
              <a:gd name="connsiteX0" fmla="*/ 381298 w 6467475"/>
              <a:gd name="connsiteY0" fmla="*/ 0 h 5998266"/>
              <a:gd name="connsiteX1" fmla="*/ 6467475 w 6467475"/>
              <a:gd name="connsiteY1" fmla="*/ 0 h 5998266"/>
              <a:gd name="connsiteX2" fmla="*/ 6467475 w 6467475"/>
              <a:gd name="connsiteY2" fmla="*/ 5998266 h 5998266"/>
              <a:gd name="connsiteX3" fmla="*/ 290752 w 6467475"/>
              <a:gd name="connsiteY3" fmla="*/ 5998266 h 5998266"/>
              <a:gd name="connsiteX4" fmla="*/ 232913 w 6467475"/>
              <a:gd name="connsiteY4" fmla="*/ 5980312 h 5998266"/>
              <a:gd name="connsiteX5" fmla="*/ 0 w 6467475"/>
              <a:gd name="connsiteY5" fmla="*/ 5628928 h 5998266"/>
              <a:gd name="connsiteX6" fmla="*/ 0 w 6467475"/>
              <a:gd name="connsiteY6" fmla="*/ 381348 h 5998266"/>
              <a:gd name="connsiteX7" fmla="*/ 304497 w 6467475"/>
              <a:gd name="connsiteY7" fmla="*/ 7742 h 5998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67475" h="5998266">
                <a:moveTo>
                  <a:pt x="381298" y="0"/>
                </a:moveTo>
                <a:lnTo>
                  <a:pt x="6467475" y="0"/>
                </a:lnTo>
                <a:lnTo>
                  <a:pt x="6467475" y="5998266"/>
                </a:lnTo>
                <a:lnTo>
                  <a:pt x="290752" y="5998266"/>
                </a:lnTo>
                <a:lnTo>
                  <a:pt x="232913" y="5980312"/>
                </a:lnTo>
                <a:cubicBezTo>
                  <a:pt x="96040" y="5922419"/>
                  <a:pt x="0" y="5786889"/>
                  <a:pt x="0" y="5628928"/>
                </a:cubicBezTo>
                <a:lnTo>
                  <a:pt x="0" y="381348"/>
                </a:lnTo>
                <a:cubicBezTo>
                  <a:pt x="0" y="197059"/>
                  <a:pt x="130721" y="43302"/>
                  <a:pt x="304497" y="7742"/>
                </a:cubicBezTo>
                <a:close/>
              </a:path>
            </a:pathLst>
          </a:custGeom>
          <a:gradFill flip="none" rotWithShape="1">
            <a:gsLst>
              <a:gs pos="25000">
                <a:srgbClr val="F9FDFF">
                  <a:alpha val="86000"/>
                  <a:lumMod val="84000"/>
                </a:srgbClr>
              </a:gs>
              <a:gs pos="0">
                <a:schemeClr val="accent4">
                  <a:lumMod val="5000"/>
                  <a:lumOff val="95000"/>
                  <a:alpha val="23000"/>
                </a:schemeClr>
              </a:gs>
              <a:gs pos="95000">
                <a:schemeClr val="bg1"/>
              </a:gs>
            </a:gsLst>
            <a:lin ang="3000000" scaled="0"/>
            <a:tileRect/>
          </a:gradFill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AB16895-954B-FA5B-A747-E733F25B5576}"/>
              </a:ext>
            </a:extLst>
          </p:cNvPr>
          <p:cNvSpPr/>
          <p:nvPr/>
        </p:nvSpPr>
        <p:spPr>
          <a:xfrm>
            <a:off x="5601573" y="429867"/>
            <a:ext cx="6576391" cy="5998266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B81E50-D1BD-709F-BB11-43435C4910DA}"/>
              </a:ext>
            </a:extLst>
          </p:cNvPr>
          <p:cNvSpPr txBox="1"/>
          <p:nvPr/>
        </p:nvSpPr>
        <p:spPr>
          <a:xfrm>
            <a:off x="711018" y="2017811"/>
            <a:ext cx="53605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solidFill>
                  <a:srgbClr val="0C2564"/>
                </a:solidFill>
                <a:latin typeface="Arial Black" panose="020B0A04020102020204" pitchFamily="34" charset="0"/>
              </a:rPr>
              <a:t>СТРИТ АЛЬЯНС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1D8A5E4-9740-D619-659A-C623472884F6}"/>
              </a:ext>
            </a:extLst>
          </p:cNvPr>
          <p:cNvSpPr/>
          <p:nvPr/>
        </p:nvSpPr>
        <p:spPr>
          <a:xfrm>
            <a:off x="711018" y="1091735"/>
            <a:ext cx="1620078" cy="536713"/>
          </a:xfrm>
          <a:prstGeom prst="roundRect">
            <a:avLst>
              <a:gd name="adj" fmla="val 50000"/>
            </a:avLst>
          </a:prstGeom>
          <a:solidFill>
            <a:srgbClr val="FF47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BC7D86-02A9-5230-51C1-2FD789FABF5D}"/>
              </a:ext>
            </a:extLst>
          </p:cNvPr>
          <p:cNvSpPr txBox="1"/>
          <p:nvPr/>
        </p:nvSpPr>
        <p:spPr>
          <a:xfrm>
            <a:off x="965010" y="1067703"/>
            <a:ext cx="1172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Arial Black" panose="020B0A04020102020204" pitchFamily="34" charset="0"/>
              </a:rPr>
              <a:t>28%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BE86EF-B26A-BFB1-9CF6-3DE5623E0D15}"/>
              </a:ext>
            </a:extLst>
          </p:cNvPr>
          <p:cNvSpPr txBox="1"/>
          <p:nvPr/>
        </p:nvSpPr>
        <p:spPr>
          <a:xfrm>
            <a:off x="2331096" y="1043673"/>
            <a:ext cx="1548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Будущая доходность¹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8E4134-CDE7-2743-B4A8-20BB9648DFB8}"/>
              </a:ext>
            </a:extLst>
          </p:cNvPr>
          <p:cNvSpPr txBox="1"/>
          <p:nvPr/>
        </p:nvSpPr>
        <p:spPr>
          <a:xfrm>
            <a:off x="714287" y="5378319"/>
            <a:ext cx="4326812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СТОИМОСТЬ ИНВЕСТИЦИОННЫХ ПАЕВ МОЖЕТ УВЕЛИЧИВАТЬСЯ И УМЕНЬШАТЬСЯ, РЕЗУЛЬТАТЫ ИНВЕСТИРОВАНИЯ В ПРОШЛОМ НЕ ОПРЕДЕЛЯЮТ ДОХОДОВ В БУДУЩЕМ, ГОСУДАРСТВО НЕ ГАРАНТИРУЕТ ДОХОДНОСТЬ ИНВЕСТИЦИЙ В ИНВЕСТИЦИОННЫЕ ФОНДЫ. ПРЕЖДЕ ЧЕМ ПРИОБРЕСТИ ИНВЕСТИЦИОННЫЙ ПАЙ, СЛЕДУЕТ ВНИМАТЕЛЬНО ОЗНАКОМИТЬСЯ С ПРАВИЛАМИ ДОВЕРИТЕЛЬНОГО УПРАВЛЕНИЯ ПАЕВЫМ НВЕСТИЦИОННЫМ ФОНДОМ.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94B312-45DB-422D-AE8E-68546BBA208B}"/>
              </a:ext>
            </a:extLst>
          </p:cNvPr>
          <p:cNvSpPr txBox="1"/>
          <p:nvPr/>
        </p:nvSpPr>
        <p:spPr>
          <a:xfrm>
            <a:off x="764604" y="4427439"/>
            <a:ext cx="47317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0" u="none" strike="noStrike" baseline="0" dirty="0">
                <a:solidFill>
                  <a:srgbClr val="FF4723"/>
                </a:solidFill>
                <a:latin typeface="Arial Black" panose="020B0A04020102020204" pitchFamily="34" charset="0"/>
              </a:rPr>
              <a:t>Инвестируйте</a:t>
            </a:r>
            <a:r>
              <a:rPr lang="ru-RU" sz="1600" b="0" u="none" strike="noStrike" dirty="0">
                <a:solidFill>
                  <a:srgbClr val="FF4723"/>
                </a:solidFill>
                <a:latin typeface="Arial Black" panose="020B0A04020102020204" pitchFamily="34" charset="0"/>
              </a:rPr>
              <a:t> в</a:t>
            </a:r>
            <a:r>
              <a:rPr lang="ru-RU" sz="1600" b="0" u="none" strike="noStrike" baseline="0" dirty="0">
                <a:solidFill>
                  <a:srgbClr val="FF4723"/>
                </a:solidFill>
                <a:latin typeface="Arial Black" panose="020B0A04020102020204" pitchFamily="34" charset="0"/>
              </a:rPr>
              <a:t> реальные объекты  под окнами новых жилых кварталов</a:t>
            </a:r>
            <a:endParaRPr lang="ru-RU" sz="1600" dirty="0">
              <a:solidFill>
                <a:srgbClr val="FF47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600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2F80503-0547-AA8B-3A1C-F631851A1615}"/>
              </a:ext>
            </a:extLst>
          </p:cNvPr>
          <p:cNvSpPr txBox="1"/>
          <p:nvPr/>
        </p:nvSpPr>
        <p:spPr>
          <a:xfrm>
            <a:off x="637536" y="168148"/>
            <a:ext cx="62585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FF4723"/>
                </a:solidFill>
                <a:latin typeface="Arial Black" panose="020B0A04020102020204" pitchFamily="34" charset="0"/>
              </a:rPr>
              <a:t>ПОЧЕМУ СЕЙЧАС?</a:t>
            </a:r>
            <a:endParaRPr lang="ru-RU" sz="2800" dirty="0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00759C59-651D-2EE5-7E36-4AABA3ED7A77}"/>
              </a:ext>
            </a:extLst>
          </p:cNvPr>
          <p:cNvSpPr/>
          <p:nvPr/>
        </p:nvSpPr>
        <p:spPr>
          <a:xfrm>
            <a:off x="485028" y="1242204"/>
            <a:ext cx="10463191" cy="5096683"/>
          </a:xfrm>
          <a:prstGeom prst="roundRect">
            <a:avLst>
              <a:gd name="adj" fmla="val 7488"/>
            </a:avLst>
          </a:prstGeom>
          <a:noFill/>
          <a:ln>
            <a:solidFill>
              <a:srgbClr val="DEDED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C7B391E-12F0-ADE1-7F73-DBC29203DF9E}"/>
              </a:ext>
            </a:extLst>
          </p:cNvPr>
          <p:cNvSpPr/>
          <p:nvPr/>
        </p:nvSpPr>
        <p:spPr>
          <a:xfrm>
            <a:off x="931744" y="2209512"/>
            <a:ext cx="39527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2133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каждом фонде ограниченное количеством паев. Не купить сейчас – значит потерять возможность покупки пая по привлекательно низкой цене.</a:t>
            </a:r>
            <a:endParaRPr lang="en-US" sz="1400" dirty="0">
              <a:solidFill>
                <a:srgbClr val="2133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57358C-FB48-D34C-5984-2BDBF1EA7B1F}"/>
              </a:ext>
            </a:extLst>
          </p:cNvPr>
          <p:cNvSpPr txBox="1"/>
          <p:nvPr/>
        </p:nvSpPr>
        <p:spPr>
          <a:xfrm flipH="1">
            <a:off x="931744" y="1472094"/>
            <a:ext cx="3121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C2564"/>
                </a:solidFill>
                <a:latin typeface="Arial Black" panose="020B0A04020102020204" pitchFamily="34" charset="0"/>
              </a:rPr>
              <a:t>ОГРАНИЧЕННОЕ КОЛИЧЕСТВО ПАЕВ</a:t>
            </a:r>
            <a:endParaRPr lang="en-US" sz="2000" dirty="0">
              <a:solidFill>
                <a:srgbClr val="0C2564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18364B4-1EC8-4734-4421-F552732CD716}"/>
              </a:ext>
            </a:extLst>
          </p:cNvPr>
          <p:cNvSpPr/>
          <p:nvPr/>
        </p:nvSpPr>
        <p:spPr>
          <a:xfrm>
            <a:off x="931744" y="4566114"/>
            <a:ext cx="387623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Высокая накопленная денежная масса на депозитных счетах может разогнать спрос на различные инструменты инвестирования и повысить как рост так и дефицит паев ЗПИФ.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8ED30C-2530-5811-DCCD-2607AEC2C8FA}"/>
              </a:ext>
            </a:extLst>
          </p:cNvPr>
          <p:cNvSpPr txBox="1"/>
          <p:nvPr/>
        </p:nvSpPr>
        <p:spPr>
          <a:xfrm flipH="1">
            <a:off x="931744" y="3823757"/>
            <a:ext cx="3433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C2564"/>
                </a:solidFill>
                <a:latin typeface="Arial Black" panose="020B0A04020102020204" pitchFamily="34" charset="0"/>
              </a:rPr>
              <a:t>СНИЖЕНИЕ СТАВОК ПО ДЕПОЗИТАМ</a:t>
            </a:r>
            <a:endParaRPr lang="en-US" sz="2000" dirty="0">
              <a:solidFill>
                <a:srgbClr val="0C2564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8430DD7-BBA5-8617-96FF-312C4B1DF137}"/>
              </a:ext>
            </a:extLst>
          </p:cNvPr>
          <p:cNvSpPr/>
          <p:nvPr/>
        </p:nvSpPr>
        <p:spPr>
          <a:xfrm>
            <a:off x="5798892" y="2214025"/>
            <a:ext cx="493718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Высокая инфляция влияет на рост стоимости материалов, коммуникаций и работ, что ведет обесцениванию денежных средств и снижению доходности других инструментов инвестирования, не привязанных к фундаментальным ценностям.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F01F93-59E1-2C55-E91F-CA8722A59838}"/>
              </a:ext>
            </a:extLst>
          </p:cNvPr>
          <p:cNvSpPr txBox="1"/>
          <p:nvPr/>
        </p:nvSpPr>
        <p:spPr>
          <a:xfrm flipH="1">
            <a:off x="5842013" y="1472094"/>
            <a:ext cx="32972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C2564"/>
                </a:solidFill>
                <a:latin typeface="Arial Black" panose="020B0A04020102020204" pitchFamily="34" charset="0"/>
              </a:rPr>
              <a:t>ИНФЛЯЦИЯ</a:t>
            </a:r>
            <a:endParaRPr lang="en-US" sz="2000" dirty="0">
              <a:solidFill>
                <a:srgbClr val="0C2564"/>
              </a:solidFill>
              <a:latin typeface="Arial Black" panose="020B0A04020102020204" pitchFamily="34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33E7A8B1-2F36-6DCB-D797-6852EEBE8486}"/>
              </a:ext>
            </a:extLst>
          </p:cNvPr>
          <p:cNvSpPr/>
          <p:nvPr/>
        </p:nvSpPr>
        <p:spPr>
          <a:xfrm>
            <a:off x="5842013" y="4538352"/>
            <a:ext cx="493718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При старте фонда прогнозируется самый высокий рост стоимости пая. Все объекты Фонда – это помещения стрит ритейла в новых ЖК, при сдаче которых планируется максимальный рост арендной платы в первые 2 года.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345614A-FABD-8BE7-9F7E-BB2CF75C3D7D}"/>
              </a:ext>
            </a:extLst>
          </p:cNvPr>
          <p:cNvSpPr txBox="1"/>
          <p:nvPr/>
        </p:nvSpPr>
        <p:spPr>
          <a:xfrm flipH="1">
            <a:off x="5842013" y="3795058"/>
            <a:ext cx="48509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C2564"/>
                </a:solidFill>
                <a:latin typeface="Arial Black" panose="020B0A04020102020204" pitchFamily="34" charset="0"/>
              </a:rPr>
              <a:t>НИЗКАЯ СТОИМОСТЬ КВАДРАТНОГО МЕТРА</a:t>
            </a:r>
          </a:p>
        </p:txBody>
      </p:sp>
      <p:sp>
        <p:nvSpPr>
          <p:cNvPr id="2" name="Блок-схема: узел 1">
            <a:extLst>
              <a:ext uri="{FF2B5EF4-FFF2-40B4-BE49-F238E27FC236}">
                <a16:creationId xmlns:a16="http://schemas.microsoft.com/office/drawing/2014/main" id="{87BF93B4-DA1A-993B-CDF4-A967715AD340}"/>
              </a:ext>
            </a:extLst>
          </p:cNvPr>
          <p:cNvSpPr/>
          <p:nvPr/>
        </p:nvSpPr>
        <p:spPr>
          <a:xfrm>
            <a:off x="643744" y="1535676"/>
            <a:ext cx="288000" cy="288000"/>
          </a:xfrm>
          <a:prstGeom prst="flowChartConnector">
            <a:avLst/>
          </a:prstGeom>
          <a:noFill/>
          <a:ln w="6350">
            <a:solidFill>
              <a:srgbClr val="FF47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116B7994-1532-AC6D-EF9C-5DA342B8015E}"/>
              </a:ext>
            </a:extLst>
          </p:cNvPr>
          <p:cNvCxnSpPr>
            <a:cxnSpLocks/>
          </p:cNvCxnSpPr>
          <p:nvPr/>
        </p:nvCxnSpPr>
        <p:spPr>
          <a:xfrm flipV="1">
            <a:off x="680277" y="1679676"/>
            <a:ext cx="216000" cy="0"/>
          </a:xfrm>
          <a:prstGeom prst="straightConnector1">
            <a:avLst/>
          </a:prstGeom>
          <a:ln w="3175">
            <a:solidFill>
              <a:srgbClr val="FF472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Блок-схема: узел 3">
            <a:extLst>
              <a:ext uri="{FF2B5EF4-FFF2-40B4-BE49-F238E27FC236}">
                <a16:creationId xmlns:a16="http://schemas.microsoft.com/office/drawing/2014/main" id="{A9BEB6CB-9F56-7EC9-EC47-0C2A819241E0}"/>
              </a:ext>
            </a:extLst>
          </p:cNvPr>
          <p:cNvSpPr/>
          <p:nvPr/>
        </p:nvSpPr>
        <p:spPr>
          <a:xfrm>
            <a:off x="643744" y="3884182"/>
            <a:ext cx="288000" cy="288000"/>
          </a:xfrm>
          <a:prstGeom prst="flowChartConnector">
            <a:avLst/>
          </a:prstGeom>
          <a:noFill/>
          <a:ln w="6350">
            <a:solidFill>
              <a:srgbClr val="FF47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8125C44E-10FF-FBC6-24EF-2CE57F59F3B3}"/>
              </a:ext>
            </a:extLst>
          </p:cNvPr>
          <p:cNvCxnSpPr>
            <a:cxnSpLocks/>
          </p:cNvCxnSpPr>
          <p:nvPr/>
        </p:nvCxnSpPr>
        <p:spPr>
          <a:xfrm flipV="1">
            <a:off x="680277" y="4028182"/>
            <a:ext cx="216000" cy="0"/>
          </a:xfrm>
          <a:prstGeom prst="straightConnector1">
            <a:avLst/>
          </a:prstGeom>
          <a:ln w="3175">
            <a:solidFill>
              <a:srgbClr val="FF472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Блок-схема: узел 7">
            <a:extLst>
              <a:ext uri="{FF2B5EF4-FFF2-40B4-BE49-F238E27FC236}">
                <a16:creationId xmlns:a16="http://schemas.microsoft.com/office/drawing/2014/main" id="{B446AA6A-2274-AAD5-06B7-1E4AF7872BD0}"/>
              </a:ext>
            </a:extLst>
          </p:cNvPr>
          <p:cNvSpPr/>
          <p:nvPr/>
        </p:nvSpPr>
        <p:spPr>
          <a:xfrm>
            <a:off x="5554013" y="1535676"/>
            <a:ext cx="288000" cy="288000"/>
          </a:xfrm>
          <a:prstGeom prst="flowChartConnector">
            <a:avLst/>
          </a:prstGeom>
          <a:noFill/>
          <a:ln w="6350">
            <a:solidFill>
              <a:srgbClr val="FF47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E934950E-E1C7-DBB4-DA08-FDE9DF29212A}"/>
              </a:ext>
            </a:extLst>
          </p:cNvPr>
          <p:cNvCxnSpPr>
            <a:cxnSpLocks/>
          </p:cNvCxnSpPr>
          <p:nvPr/>
        </p:nvCxnSpPr>
        <p:spPr>
          <a:xfrm flipV="1">
            <a:off x="5590546" y="1679676"/>
            <a:ext cx="216000" cy="0"/>
          </a:xfrm>
          <a:prstGeom prst="straightConnector1">
            <a:avLst/>
          </a:prstGeom>
          <a:ln w="3175">
            <a:solidFill>
              <a:srgbClr val="FF472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Блок-схема: узел 15">
            <a:extLst>
              <a:ext uri="{FF2B5EF4-FFF2-40B4-BE49-F238E27FC236}">
                <a16:creationId xmlns:a16="http://schemas.microsoft.com/office/drawing/2014/main" id="{05881B59-9C77-F334-0FED-CD26047FAE77}"/>
              </a:ext>
            </a:extLst>
          </p:cNvPr>
          <p:cNvSpPr/>
          <p:nvPr/>
        </p:nvSpPr>
        <p:spPr>
          <a:xfrm>
            <a:off x="5554013" y="3884182"/>
            <a:ext cx="288000" cy="288000"/>
          </a:xfrm>
          <a:prstGeom prst="flowChartConnector">
            <a:avLst/>
          </a:prstGeom>
          <a:noFill/>
          <a:ln w="6350">
            <a:solidFill>
              <a:srgbClr val="FF47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2A1E8EEC-D2EA-0469-4D81-76D7EC28E512}"/>
              </a:ext>
            </a:extLst>
          </p:cNvPr>
          <p:cNvCxnSpPr>
            <a:cxnSpLocks/>
          </p:cNvCxnSpPr>
          <p:nvPr/>
        </p:nvCxnSpPr>
        <p:spPr>
          <a:xfrm flipV="1">
            <a:off x="5590546" y="4028182"/>
            <a:ext cx="216000" cy="0"/>
          </a:xfrm>
          <a:prstGeom prst="straightConnector1">
            <a:avLst/>
          </a:prstGeom>
          <a:ln w="3175">
            <a:solidFill>
              <a:srgbClr val="FF472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4072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89FE3BDB-074D-D736-C9AC-A32972A75945}"/>
              </a:ext>
            </a:extLst>
          </p:cNvPr>
          <p:cNvCxnSpPr>
            <a:cxnSpLocks/>
          </p:cNvCxnSpPr>
          <p:nvPr/>
        </p:nvCxnSpPr>
        <p:spPr>
          <a:xfrm flipV="1">
            <a:off x="2549340" y="2803747"/>
            <a:ext cx="6107122" cy="0"/>
          </a:xfrm>
          <a:prstGeom prst="line">
            <a:avLst/>
          </a:prstGeom>
          <a:ln w="28575">
            <a:solidFill>
              <a:srgbClr val="0C2564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9A73EBA-F624-5CC7-C617-BA03A3CA42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41" r="797" b="869"/>
          <a:stretch>
            <a:fillRect/>
          </a:stretch>
        </p:blipFill>
        <p:spPr>
          <a:xfrm rot="20812292">
            <a:off x="8408123" y="1524789"/>
            <a:ext cx="1994041" cy="3799265"/>
          </a:xfrm>
          <a:custGeom>
            <a:avLst/>
            <a:gdLst>
              <a:gd name="connsiteX0" fmla="*/ 238379 w 2010056"/>
              <a:gd name="connsiteY0" fmla="*/ 0 h 3832958"/>
              <a:gd name="connsiteX1" fmla="*/ 1763602 w 2010056"/>
              <a:gd name="connsiteY1" fmla="*/ 0 h 3832958"/>
              <a:gd name="connsiteX2" fmla="*/ 2010056 w 2010056"/>
              <a:gd name="connsiteY2" fmla="*/ 246454 h 3832958"/>
              <a:gd name="connsiteX3" fmla="*/ 2010056 w 2010056"/>
              <a:gd name="connsiteY3" fmla="*/ 3586504 h 3832958"/>
              <a:gd name="connsiteX4" fmla="*/ 1763602 w 2010056"/>
              <a:gd name="connsiteY4" fmla="*/ 3832958 h 3832958"/>
              <a:gd name="connsiteX5" fmla="*/ 238379 w 2010056"/>
              <a:gd name="connsiteY5" fmla="*/ 3832958 h 3832958"/>
              <a:gd name="connsiteX6" fmla="*/ 11293 w 2010056"/>
              <a:gd name="connsiteY6" fmla="*/ 3682435 h 3832958"/>
              <a:gd name="connsiteX7" fmla="*/ 0 w 2010056"/>
              <a:gd name="connsiteY7" fmla="*/ 3646057 h 3832958"/>
              <a:gd name="connsiteX8" fmla="*/ 0 w 2010056"/>
              <a:gd name="connsiteY8" fmla="*/ 186902 h 3832958"/>
              <a:gd name="connsiteX9" fmla="*/ 11293 w 2010056"/>
              <a:gd name="connsiteY9" fmla="*/ 150523 h 3832958"/>
              <a:gd name="connsiteX10" fmla="*/ 238379 w 2010056"/>
              <a:gd name="connsiteY10" fmla="*/ 0 h 3832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10056" h="3832958">
                <a:moveTo>
                  <a:pt x="238379" y="0"/>
                </a:moveTo>
                <a:lnTo>
                  <a:pt x="1763602" y="0"/>
                </a:lnTo>
                <a:cubicBezTo>
                  <a:pt x="1899715" y="0"/>
                  <a:pt x="2010056" y="110341"/>
                  <a:pt x="2010056" y="246454"/>
                </a:cubicBezTo>
                <a:lnTo>
                  <a:pt x="2010056" y="3586504"/>
                </a:lnTo>
                <a:cubicBezTo>
                  <a:pt x="2010056" y="3722617"/>
                  <a:pt x="1899715" y="3832958"/>
                  <a:pt x="1763602" y="3832958"/>
                </a:cubicBezTo>
                <a:lnTo>
                  <a:pt x="238379" y="3832958"/>
                </a:lnTo>
                <a:cubicBezTo>
                  <a:pt x="136295" y="3832958"/>
                  <a:pt x="48707" y="3770891"/>
                  <a:pt x="11293" y="3682435"/>
                </a:cubicBezTo>
                <a:lnTo>
                  <a:pt x="0" y="3646057"/>
                </a:lnTo>
                <a:lnTo>
                  <a:pt x="0" y="186902"/>
                </a:lnTo>
                <a:lnTo>
                  <a:pt x="11293" y="150523"/>
                </a:lnTo>
                <a:cubicBezTo>
                  <a:pt x="48707" y="62067"/>
                  <a:pt x="136295" y="0"/>
                  <a:pt x="238379" y="0"/>
                </a:cubicBezTo>
                <a:close/>
              </a:path>
            </a:pathLst>
          </a:custGeom>
        </p:spPr>
      </p:pic>
      <p:sp>
        <p:nvSpPr>
          <p:cNvPr id="15" name="object 15"/>
          <p:cNvSpPr txBox="1"/>
          <p:nvPr/>
        </p:nvSpPr>
        <p:spPr>
          <a:xfrm>
            <a:off x="3913547" y="5351010"/>
            <a:ext cx="2203724" cy="340155"/>
          </a:xfrm>
          <a:prstGeom prst="rect">
            <a:avLst/>
          </a:prstGeom>
        </p:spPr>
        <p:txBody>
          <a:bodyPr vert="horz" wrap="square" lIns="0" tIns="5776" rIns="0" bIns="0" rtlCol="0">
            <a:spAutoFit/>
          </a:bodyPr>
          <a:lstStyle/>
          <a:p>
            <a:pPr marL="7701" marR="3081">
              <a:lnSpc>
                <a:spcPct val="102200"/>
              </a:lnSpc>
              <a:spcBef>
                <a:spcPts val="45"/>
              </a:spcBef>
            </a:pPr>
            <a:r>
              <a:rPr sz="1100" spc="33" dirty="0">
                <a:latin typeface="Arial" panose="020B0604020202020204" pitchFamily="34" charset="0"/>
                <a:cs typeface="Arial" panose="020B0604020202020204" pitchFamily="34" charset="0"/>
              </a:rPr>
              <a:t>Определите</a:t>
            </a:r>
            <a:r>
              <a:rPr sz="1100" spc="-7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spc="-6" dirty="0">
                <a:latin typeface="Arial" panose="020B0604020202020204" pitchFamily="34" charset="0"/>
                <a:cs typeface="Arial" panose="020B0604020202020204" pitchFamily="34" charset="0"/>
              </a:rPr>
              <a:t>количество 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паев</a:t>
            </a:r>
            <a:r>
              <a:rPr sz="1100" spc="-7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spc="61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100" spc="-7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spc="33" dirty="0">
                <a:latin typeface="Arial" panose="020B0604020202020204" pitchFamily="34" charset="0"/>
                <a:cs typeface="Arial" panose="020B0604020202020204" pitchFamily="34" charset="0"/>
              </a:rPr>
              <a:t>нажмите</a:t>
            </a:r>
            <a:r>
              <a:rPr sz="1100" spc="-7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b="1" spc="-15" dirty="0">
                <a:latin typeface="Arial" panose="020B0604020202020204" pitchFamily="34" charset="0"/>
                <a:cs typeface="Arial" panose="020B0604020202020204" pitchFamily="34" charset="0"/>
              </a:rPr>
              <a:t>«КУПИТЬ»</a:t>
            </a:r>
            <a:r>
              <a:rPr sz="1100" spc="-15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913547" y="2968022"/>
            <a:ext cx="2331951" cy="512831"/>
          </a:xfrm>
          <a:prstGeom prst="rect">
            <a:avLst/>
          </a:prstGeom>
        </p:spPr>
        <p:txBody>
          <a:bodyPr vert="horz" wrap="square" lIns="0" tIns="5776" rIns="0" bIns="0" rtlCol="0">
            <a:spAutoFit/>
          </a:bodyPr>
          <a:lstStyle/>
          <a:p>
            <a:pPr marL="7701" marR="3081">
              <a:lnSpc>
                <a:spcPct val="102200"/>
              </a:lnSpc>
              <a:spcBef>
                <a:spcPts val="45"/>
              </a:spcBef>
            </a:pPr>
            <a:r>
              <a:rPr sz="1100" spc="79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sz="1100" spc="-6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spc="45" dirty="0">
                <a:latin typeface="Arial" panose="020B0604020202020204" pitchFamily="34" charset="0"/>
                <a:cs typeface="Arial" panose="020B0604020202020204" pitchFamily="34" charset="0"/>
              </a:rPr>
              <a:t>приложении</a:t>
            </a:r>
            <a:r>
              <a:rPr sz="1100" spc="-6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вашего</a:t>
            </a:r>
            <a:r>
              <a:rPr sz="1100" spc="-6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spc="-6" dirty="0">
                <a:latin typeface="Arial" panose="020B0604020202020204" pitchFamily="34" charset="0"/>
                <a:cs typeface="Arial" panose="020B0604020202020204" pitchFamily="34" charset="0"/>
              </a:rPr>
              <a:t>банка 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для</a:t>
            </a:r>
            <a:r>
              <a:rPr sz="1100" spc="-6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spc="39" dirty="0">
                <a:latin typeface="Arial" panose="020B0604020202020204" pitchFamily="34" charset="0"/>
                <a:cs typeface="Arial" panose="020B0604020202020204" pitchFamily="34" charset="0"/>
              </a:rPr>
              <a:t>инвестиций</a:t>
            </a:r>
            <a:r>
              <a:rPr sz="1100" spc="-5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spc="-6" dirty="0">
                <a:latin typeface="Arial" panose="020B0604020202020204" pitchFamily="34" charset="0"/>
                <a:cs typeface="Arial" panose="020B0604020202020204" pitchFamily="34" charset="0"/>
              </a:rPr>
              <a:t>найдите </a:t>
            </a:r>
            <a:r>
              <a:rPr sz="1100" spc="36" dirty="0">
                <a:latin typeface="Arial" panose="020B0604020202020204" pitchFamily="34" charset="0"/>
                <a:cs typeface="Arial" panose="020B0604020202020204" pitchFamily="34" charset="0"/>
              </a:rPr>
              <a:t>интересующий</a:t>
            </a:r>
            <a:r>
              <a:rPr sz="1100" spc="-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вас</a:t>
            </a:r>
            <a:r>
              <a:rPr sz="1100" spc="-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spc="-6" dirty="0">
                <a:latin typeface="Arial" panose="020B0604020202020204" pitchFamily="34" charset="0"/>
                <a:cs typeface="Arial" panose="020B0604020202020204" pitchFamily="34" charset="0"/>
              </a:rPr>
              <a:t>фонд: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ftr" sz="quarter" idx="5"/>
          </p:nvPr>
        </p:nvSpPr>
        <p:spPr>
          <a:xfrm>
            <a:off x="2265063" y="10609468"/>
            <a:ext cx="15416975" cy="3553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150" b="0" i="0">
                <a:solidFill>
                  <a:srgbClr val="929292"/>
                </a:solidFill>
                <a:latin typeface="Verdana"/>
                <a:cs typeface="Verdana"/>
              </a:defRPr>
            </a:lvl1pPr>
          </a:lstStyle>
          <a:p>
            <a:pPr marL="10397" marR="3081">
              <a:lnSpc>
                <a:spcPts val="697"/>
              </a:lnSpc>
              <a:spcBef>
                <a:spcPts val="179"/>
              </a:spcBef>
            </a:pPr>
            <a:r>
              <a:rPr lang="ru-RU" spc="80"/>
              <a:t>ООО</a:t>
            </a:r>
            <a:r>
              <a:rPr lang="ru-RU" spc="-10"/>
              <a:t> </a:t>
            </a:r>
            <a:r>
              <a:rPr lang="ru-RU"/>
              <a:t>«ПАРУС</a:t>
            </a:r>
            <a:r>
              <a:rPr lang="ru-RU" spc="-10"/>
              <a:t> </a:t>
            </a:r>
            <a:r>
              <a:rPr lang="ru-RU"/>
              <a:t>Управление</a:t>
            </a:r>
            <a:r>
              <a:rPr lang="ru-RU" spc="-5"/>
              <a:t> </a:t>
            </a:r>
            <a:r>
              <a:rPr lang="ru-RU"/>
              <a:t>Активами»</a:t>
            </a:r>
            <a:r>
              <a:rPr lang="ru-RU" spc="-10"/>
              <a:t> </a:t>
            </a:r>
            <a:r>
              <a:rPr lang="ru-RU"/>
              <a:t>не</a:t>
            </a:r>
            <a:r>
              <a:rPr lang="ru-RU" spc="-10"/>
              <a:t> дает</a:t>
            </a:r>
            <a:r>
              <a:rPr lang="ru-RU" spc="-5"/>
              <a:t> </a:t>
            </a:r>
            <a:r>
              <a:rPr lang="ru-RU"/>
              <a:t>гарантий</a:t>
            </a:r>
            <a:r>
              <a:rPr lang="ru-RU" spc="-10"/>
              <a:t> </a:t>
            </a:r>
            <a:r>
              <a:rPr lang="ru-RU"/>
              <a:t>или</a:t>
            </a:r>
            <a:r>
              <a:rPr lang="ru-RU" spc="-10"/>
              <a:t> </a:t>
            </a:r>
            <a:r>
              <a:rPr lang="ru-RU"/>
              <a:t>заверений</a:t>
            </a:r>
            <a:r>
              <a:rPr lang="ru-RU" spc="-5"/>
              <a:t> </a:t>
            </a:r>
            <a:r>
              <a:rPr lang="ru-RU" spc="50"/>
              <a:t>и</a:t>
            </a:r>
            <a:r>
              <a:rPr lang="ru-RU" spc="-10"/>
              <a:t> </a:t>
            </a:r>
            <a:r>
              <a:rPr lang="ru-RU"/>
              <a:t>не</a:t>
            </a:r>
            <a:r>
              <a:rPr lang="ru-RU" spc="-5"/>
              <a:t> </a:t>
            </a:r>
            <a:r>
              <a:rPr lang="ru-RU"/>
              <a:t>принимает</a:t>
            </a:r>
            <a:r>
              <a:rPr lang="ru-RU" spc="-10"/>
              <a:t> </a:t>
            </a:r>
            <a:r>
              <a:rPr lang="ru-RU" spc="-25"/>
              <a:t>какой-</a:t>
            </a:r>
            <a:r>
              <a:rPr lang="ru-RU"/>
              <a:t>либо</a:t>
            </a:r>
            <a:r>
              <a:rPr lang="ru-RU" spc="-10"/>
              <a:t> </a:t>
            </a:r>
            <a:r>
              <a:rPr lang="ru-RU"/>
              <a:t>ответственности</a:t>
            </a:r>
            <a:r>
              <a:rPr lang="ru-RU" spc="-5"/>
              <a:t> </a:t>
            </a:r>
            <a:r>
              <a:rPr lang="ru-RU"/>
              <a:t>в</a:t>
            </a:r>
            <a:r>
              <a:rPr lang="ru-RU" spc="-10"/>
              <a:t> </a:t>
            </a:r>
            <a:r>
              <a:rPr lang="ru-RU"/>
              <a:t>отношении</a:t>
            </a:r>
            <a:r>
              <a:rPr lang="ru-RU" spc="-10"/>
              <a:t> </a:t>
            </a:r>
            <a:r>
              <a:rPr lang="ru-RU"/>
              <a:t>финансовых</a:t>
            </a:r>
            <a:r>
              <a:rPr lang="ru-RU" spc="-5"/>
              <a:t> </a:t>
            </a:r>
            <a:r>
              <a:rPr lang="ru-RU" spc="-30"/>
              <a:t>результатов,</a:t>
            </a:r>
            <a:r>
              <a:rPr lang="ru-RU" spc="-10"/>
              <a:t> </a:t>
            </a:r>
            <a:r>
              <a:rPr lang="ru-RU"/>
              <a:t>которые</a:t>
            </a:r>
            <a:r>
              <a:rPr lang="ru-RU" spc="-10"/>
              <a:t> </a:t>
            </a:r>
            <a:r>
              <a:rPr lang="ru-RU"/>
              <a:t>могут</a:t>
            </a:r>
            <a:r>
              <a:rPr lang="ru-RU" spc="-5"/>
              <a:t> </a:t>
            </a:r>
            <a:r>
              <a:rPr lang="ru-RU"/>
              <a:t>быть</a:t>
            </a:r>
            <a:r>
              <a:rPr lang="ru-RU" spc="-10"/>
              <a:t> </a:t>
            </a:r>
            <a:r>
              <a:rPr lang="ru-RU"/>
              <a:t>получены</a:t>
            </a:r>
            <a:r>
              <a:rPr lang="ru-RU" spc="-5"/>
              <a:t> </a:t>
            </a:r>
            <a:r>
              <a:rPr lang="ru-RU"/>
              <a:t>на</a:t>
            </a:r>
            <a:r>
              <a:rPr lang="ru-RU" spc="-10"/>
              <a:t> основании </a:t>
            </a:r>
            <a:r>
              <a:rPr lang="ru-RU"/>
              <a:t>использования</a:t>
            </a:r>
            <a:r>
              <a:rPr lang="ru-RU" spc="45"/>
              <a:t> </a:t>
            </a:r>
            <a:r>
              <a:rPr lang="ru-RU"/>
              <a:t>информации</a:t>
            </a:r>
            <a:r>
              <a:rPr lang="ru-RU" spc="50"/>
              <a:t> </a:t>
            </a:r>
            <a:r>
              <a:rPr lang="ru-RU"/>
              <a:t>на</a:t>
            </a:r>
            <a:r>
              <a:rPr lang="ru-RU" spc="45"/>
              <a:t> </a:t>
            </a:r>
            <a:r>
              <a:rPr lang="ru-RU"/>
              <a:t>этой</a:t>
            </a:r>
            <a:r>
              <a:rPr lang="ru-RU" spc="50"/>
              <a:t> </a:t>
            </a:r>
            <a:r>
              <a:rPr lang="ru-RU"/>
              <a:t>странице.</a:t>
            </a:r>
            <a:r>
              <a:rPr lang="ru-RU" spc="50"/>
              <a:t> </a:t>
            </a:r>
            <a:r>
              <a:rPr lang="ru-RU"/>
              <a:t>Информация</a:t>
            </a:r>
            <a:r>
              <a:rPr lang="ru-RU" spc="45"/>
              <a:t> </a:t>
            </a:r>
            <a:r>
              <a:rPr lang="ru-RU"/>
              <a:t>о</a:t>
            </a:r>
            <a:r>
              <a:rPr lang="ru-RU" spc="50"/>
              <a:t> </a:t>
            </a:r>
            <a:r>
              <a:rPr lang="ru-RU"/>
              <a:t>доходности</a:t>
            </a:r>
            <a:r>
              <a:rPr lang="ru-RU" spc="45"/>
              <a:t> </a:t>
            </a:r>
            <a:r>
              <a:rPr lang="ru-RU"/>
              <a:t>может</a:t>
            </a:r>
            <a:r>
              <a:rPr lang="ru-RU" spc="50"/>
              <a:t> </a:t>
            </a:r>
            <a:r>
              <a:rPr lang="ru-RU"/>
              <a:t>расцениваться</a:t>
            </a:r>
            <a:r>
              <a:rPr lang="ru-RU" spc="50"/>
              <a:t> </a:t>
            </a:r>
            <a:r>
              <a:rPr lang="ru-RU"/>
              <a:t>не</a:t>
            </a:r>
            <a:r>
              <a:rPr lang="ru-RU" spc="45"/>
              <a:t> </a:t>
            </a:r>
            <a:r>
              <a:rPr lang="ru-RU"/>
              <a:t>иначе</a:t>
            </a:r>
            <a:r>
              <a:rPr lang="ru-RU" spc="50"/>
              <a:t> </a:t>
            </a:r>
            <a:r>
              <a:rPr lang="ru-RU" spc="-25"/>
              <a:t>как</a:t>
            </a:r>
            <a:r>
              <a:rPr lang="ru-RU" spc="45"/>
              <a:t> </a:t>
            </a:r>
            <a:r>
              <a:rPr lang="ru-RU"/>
              <a:t>предположения.</a:t>
            </a:r>
            <a:r>
              <a:rPr lang="ru-RU" spc="50"/>
              <a:t> Не </a:t>
            </a:r>
            <a:r>
              <a:rPr lang="ru-RU" spc="-10"/>
              <a:t>является</a:t>
            </a:r>
            <a:r>
              <a:rPr lang="ru-RU" spc="45"/>
              <a:t> </a:t>
            </a:r>
            <a:r>
              <a:rPr lang="ru-RU"/>
              <a:t>индивидуальной</a:t>
            </a:r>
            <a:r>
              <a:rPr lang="ru-RU" spc="50"/>
              <a:t> </a:t>
            </a:r>
            <a:r>
              <a:rPr lang="ru-RU"/>
              <a:t>инвестиционной</a:t>
            </a:r>
            <a:r>
              <a:rPr lang="ru-RU" spc="45"/>
              <a:t> </a:t>
            </a:r>
            <a:r>
              <a:rPr lang="ru-RU" spc="-10"/>
              <a:t>рекомендацией.</a:t>
            </a:r>
            <a:endParaRPr spc="-6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9F31FE6-4E87-CA35-EEC3-FE896DA931CC}"/>
              </a:ext>
            </a:extLst>
          </p:cNvPr>
          <p:cNvSpPr txBox="1"/>
          <p:nvPr/>
        </p:nvSpPr>
        <p:spPr>
          <a:xfrm>
            <a:off x="304799" y="461285"/>
            <a:ext cx="41617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rgbClr val="FF4723"/>
                </a:solidFill>
                <a:latin typeface="Arial Black" panose="020B0A04020102020204" pitchFamily="34" charset="0"/>
              </a:rPr>
              <a:t>КАК КУПИТЬ?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39D426F-A5FC-AF67-B8CE-1842DC547840}"/>
              </a:ext>
            </a:extLst>
          </p:cNvPr>
          <p:cNvSpPr txBox="1"/>
          <p:nvPr/>
        </p:nvSpPr>
        <p:spPr>
          <a:xfrm>
            <a:off x="531337" y="2511359"/>
            <a:ext cx="20180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dirty="0">
                <a:solidFill>
                  <a:srgbClr val="FF4723"/>
                </a:solidFill>
                <a:latin typeface="Arial Black" panose="020B0A04020102020204" pitchFamily="34" charset="0"/>
              </a:rPr>
              <a:t>ОТКРОЙТЕ ПРИЛОЖЕНИЕ</a:t>
            </a:r>
            <a:endParaRPr lang="ru-RU" sz="14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BDD98C5-7B8D-50DF-70C5-DE25B209FEF5}"/>
              </a:ext>
            </a:extLst>
          </p:cNvPr>
          <p:cNvSpPr txBox="1"/>
          <p:nvPr/>
        </p:nvSpPr>
        <p:spPr>
          <a:xfrm>
            <a:off x="0" y="4676657"/>
            <a:ext cx="25493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dirty="0">
                <a:solidFill>
                  <a:srgbClr val="FF4723"/>
                </a:solidFill>
                <a:latin typeface="Arial Black" panose="020B0A04020102020204" pitchFamily="34" charset="0"/>
              </a:rPr>
              <a:t>СТАНЬТЕ СОВЛАДЕЛЬЦЕМ НЕДВИЖИМОСТИ</a:t>
            </a:r>
            <a:endParaRPr lang="ru-RU" sz="14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B2E4CA2-AF9E-020F-E2D1-4AE0B7731260}"/>
              </a:ext>
            </a:extLst>
          </p:cNvPr>
          <p:cNvSpPr txBox="1"/>
          <p:nvPr/>
        </p:nvSpPr>
        <p:spPr>
          <a:xfrm>
            <a:off x="3797691" y="3520851"/>
            <a:ext cx="2971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C25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Фонд </a:t>
            </a:r>
            <a:r>
              <a:rPr lang="ru-RU" sz="1400" dirty="0">
                <a:solidFill>
                  <a:srgbClr val="0C2564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СТРИТ АЛЬЯНС – КЗН</a:t>
            </a:r>
          </a:p>
          <a:p>
            <a:r>
              <a:rPr lang="ru-RU" sz="1400" dirty="0">
                <a:solidFill>
                  <a:srgbClr val="0C25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Фонд </a:t>
            </a:r>
            <a:r>
              <a:rPr lang="ru-RU" sz="1400" dirty="0">
                <a:solidFill>
                  <a:srgbClr val="0C2564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СТРИТ АЛЬЯНС – СПБ</a:t>
            </a:r>
          </a:p>
          <a:p>
            <a:r>
              <a:rPr lang="ru-RU" sz="1400" dirty="0">
                <a:solidFill>
                  <a:srgbClr val="0C25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Фонд </a:t>
            </a:r>
            <a:r>
              <a:rPr lang="ru-RU" sz="1400" dirty="0">
                <a:solidFill>
                  <a:srgbClr val="0C2564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СТРИТ АЛЬЯНС - ЕКБ</a:t>
            </a:r>
            <a:endParaRPr lang="en-US" sz="1400" dirty="0">
              <a:solidFill>
                <a:srgbClr val="0C2564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8C201E77-7A59-977F-0C64-BCD8C73C52A4}"/>
              </a:ext>
            </a:extLst>
          </p:cNvPr>
          <p:cNvCxnSpPr/>
          <p:nvPr/>
        </p:nvCxnSpPr>
        <p:spPr>
          <a:xfrm>
            <a:off x="2549340" y="2417838"/>
            <a:ext cx="0" cy="752801"/>
          </a:xfrm>
          <a:prstGeom prst="line">
            <a:avLst/>
          </a:prstGeom>
          <a:ln w="28575">
            <a:solidFill>
              <a:srgbClr val="0C256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491E6BF0-0A05-21A7-739D-2D4FA536387E}"/>
              </a:ext>
            </a:extLst>
          </p:cNvPr>
          <p:cNvCxnSpPr/>
          <p:nvPr/>
        </p:nvCxnSpPr>
        <p:spPr>
          <a:xfrm>
            <a:off x="2564473" y="4738497"/>
            <a:ext cx="0" cy="752801"/>
          </a:xfrm>
          <a:prstGeom prst="line">
            <a:avLst/>
          </a:prstGeom>
          <a:ln w="28575">
            <a:solidFill>
              <a:srgbClr val="0C256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63D83A1C-AD35-5CC8-BB11-D3EABDC90D48}"/>
              </a:ext>
            </a:extLst>
          </p:cNvPr>
          <p:cNvCxnSpPr>
            <a:cxnSpLocks/>
          </p:cNvCxnSpPr>
          <p:nvPr/>
        </p:nvCxnSpPr>
        <p:spPr>
          <a:xfrm flipV="1">
            <a:off x="2564473" y="5124406"/>
            <a:ext cx="6107122" cy="0"/>
          </a:xfrm>
          <a:prstGeom prst="line">
            <a:avLst/>
          </a:prstGeom>
          <a:ln w="28575">
            <a:solidFill>
              <a:srgbClr val="0C2564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E030E5-E667-10CE-2C92-2FF55A085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77569">
            <a:off x="8717200" y="2968557"/>
            <a:ext cx="1551093" cy="1551093"/>
          </a:xfrm>
          <a:prstGeom prst="roundRect">
            <a:avLst>
              <a:gd name="adj" fmla="val 7944"/>
            </a:avLst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на открытом воздухе, дерево, строительство, растение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2E873FD-1A0B-4712-8DAF-4392E1242D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15" r="24667"/>
          <a:stretch>
            <a:fillRect/>
          </a:stretch>
        </p:blipFill>
        <p:spPr>
          <a:xfrm>
            <a:off x="0" y="0"/>
            <a:ext cx="295172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EBE5D3-906E-0F54-41A9-659C8EE5B776}"/>
              </a:ext>
            </a:extLst>
          </p:cNvPr>
          <p:cNvSpPr txBox="1"/>
          <p:nvPr/>
        </p:nvSpPr>
        <p:spPr>
          <a:xfrm>
            <a:off x="3424237" y="384693"/>
            <a:ext cx="56483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FF4723"/>
                </a:solidFill>
                <a:latin typeface="Arial Black" panose="020B0A04020102020204" pitchFamily="34" charset="0"/>
              </a:rPr>
              <a:t>Частые вопросы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144140-11F4-380C-61D5-9CFD443D6BA9}"/>
              </a:ext>
            </a:extLst>
          </p:cNvPr>
          <p:cNvSpPr txBox="1"/>
          <p:nvPr/>
        </p:nvSpPr>
        <p:spPr>
          <a:xfrm>
            <a:off x="3544528" y="1635985"/>
            <a:ext cx="7526594" cy="4402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1200" b="1" kern="100" dirty="0">
                <a:solidFill>
                  <a:srgbClr val="0C2564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На какой срок открывается ЗПИФ</a:t>
            </a:r>
            <a:r>
              <a:rPr lang="ru-RU" sz="1200" b="1" kern="100" dirty="0">
                <a:solidFill>
                  <a:srgbClr val="0C2564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?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15 лет с последующей пролонгацией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1200" b="1" kern="100" dirty="0">
                <a:solidFill>
                  <a:srgbClr val="0C25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Стратегия ЗПИФ?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1200" kern="100" dirty="0">
                <a:latin typeface="Arial" panose="020B0604020202020204" pitchFamily="34" charset="0"/>
                <a:cs typeface="Arial" panose="020B0604020202020204" pitchFamily="34" charset="0"/>
              </a:rPr>
              <a:t>Это покупка </a:t>
            </a:r>
            <a:r>
              <a:rPr lang="ru-RU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коммерции в новых жк по оптовым ценам, сдача ее в аренду и продажа через 10 лет. Фонд ежегодно пополняется сданными </a:t>
            </a:r>
            <a:r>
              <a:rPr lang="ru-RU" sz="12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обьектами</a:t>
            </a:r>
            <a:r>
              <a:rPr lang="ru-RU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в новых жк, а стареющие помещения продаются на пике их ликвидности.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1200" b="1" kern="100" dirty="0">
                <a:solidFill>
                  <a:srgbClr val="0C25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выйти из фонда?</a:t>
            </a:r>
            <a:r>
              <a:rPr lang="ru-RU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1-й способ: Продать паи на вторичном рынке самостоятельно или через брокера. Пай в отличии от целого объекта недвижимости более ликвиден для продажи в сжатые сроки. Можно воспользоваться нашим чатом сообщества инвесторов для продажи своих паев пайщиков фонда. 2-й способ: Ваши паи выкупит управляющая компания в срок не более чем 3 месяца после заявки. Наша УК выступит в роли маркет-мейкера ваших паев.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1200" b="1" kern="100" dirty="0">
                <a:solidFill>
                  <a:srgbClr val="0C2564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Что будет если </a:t>
            </a:r>
            <a:r>
              <a:rPr lang="ru-RU" sz="1200" b="1" kern="100" dirty="0">
                <a:solidFill>
                  <a:srgbClr val="0C2564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ЗПИФ</a:t>
            </a:r>
            <a:r>
              <a:rPr lang="ru-RU" sz="1200" b="1" kern="100" dirty="0">
                <a:solidFill>
                  <a:srgbClr val="0C2564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не достигнет показателей доходности?</a:t>
            </a:r>
            <a:r>
              <a:rPr lang="ru-RU" sz="1200" b="1" kern="100" dirty="0">
                <a:solidFill>
                  <a:srgbClr val="0C2564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1200" kern="100" dirty="0">
                <a:latin typeface="Arial" panose="020B0604020202020204" pitchFamily="34" charset="0"/>
                <a:cs typeface="Arial" panose="020B0604020202020204" pitchFamily="34" charset="0"/>
              </a:rPr>
              <a:t>ЗПИФ не может </a:t>
            </a:r>
            <a:r>
              <a:rPr lang="ru-RU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гарантировать доходности по закону. Но перед покупкой паев мы предлагаем самостоятельно ознакомится с материалами оценки объектов, финансовой моделью, принять участие в инвестиционном туре по объектам или получить консультацию нашего менеджера в удобном формате: онлайн или офлайн в удобном для вас офисе продаж.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7F4339AC-5842-6D90-62B3-D029C7F2C1C7}"/>
              </a:ext>
            </a:extLst>
          </p:cNvPr>
          <p:cNvSpPr/>
          <p:nvPr/>
        </p:nvSpPr>
        <p:spPr>
          <a:xfrm>
            <a:off x="3544528" y="1644611"/>
            <a:ext cx="3285087" cy="252000"/>
          </a:xfrm>
          <a:prstGeom prst="roundRect">
            <a:avLst>
              <a:gd name="adj" fmla="val 50000"/>
            </a:avLst>
          </a:prstGeom>
          <a:noFill/>
          <a:ln w="3175">
            <a:solidFill>
              <a:srgbClr val="0C25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50904AE7-C9AE-0901-D976-5AC376EA8D67}"/>
              </a:ext>
            </a:extLst>
          </p:cNvPr>
          <p:cNvSpPr/>
          <p:nvPr/>
        </p:nvSpPr>
        <p:spPr>
          <a:xfrm>
            <a:off x="3544529" y="2288139"/>
            <a:ext cx="1657200" cy="252000"/>
          </a:xfrm>
          <a:prstGeom prst="roundRect">
            <a:avLst>
              <a:gd name="adj" fmla="val 50000"/>
            </a:avLst>
          </a:prstGeom>
          <a:noFill/>
          <a:ln w="3175">
            <a:solidFill>
              <a:srgbClr val="0C25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94206DE4-4E36-CEB3-E05E-A69B14D5BD16}"/>
              </a:ext>
            </a:extLst>
          </p:cNvPr>
          <p:cNvSpPr/>
          <p:nvPr/>
        </p:nvSpPr>
        <p:spPr>
          <a:xfrm>
            <a:off x="3544529" y="3337504"/>
            <a:ext cx="2054014" cy="252000"/>
          </a:xfrm>
          <a:prstGeom prst="roundRect">
            <a:avLst>
              <a:gd name="adj" fmla="val 50000"/>
            </a:avLst>
          </a:prstGeom>
          <a:noFill/>
          <a:ln w="3175">
            <a:solidFill>
              <a:srgbClr val="0C25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5E8136A-1499-16AD-8F53-806AFE563441}"/>
              </a:ext>
            </a:extLst>
          </p:cNvPr>
          <p:cNvSpPr/>
          <p:nvPr/>
        </p:nvSpPr>
        <p:spPr>
          <a:xfrm>
            <a:off x="3544529" y="4787023"/>
            <a:ext cx="4909358" cy="252000"/>
          </a:xfrm>
          <a:prstGeom prst="roundRect">
            <a:avLst>
              <a:gd name="adj" fmla="val 50000"/>
            </a:avLst>
          </a:prstGeom>
          <a:noFill/>
          <a:ln w="3175">
            <a:solidFill>
              <a:srgbClr val="0C25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92180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на открытом воздухе, дерево, строительство, растение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2E873FD-1A0B-4712-8DAF-4392E1242D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15" r="24667"/>
          <a:stretch>
            <a:fillRect/>
          </a:stretch>
        </p:blipFill>
        <p:spPr>
          <a:xfrm>
            <a:off x="0" y="0"/>
            <a:ext cx="295172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EBE5D3-906E-0F54-41A9-659C8EE5B776}"/>
              </a:ext>
            </a:extLst>
          </p:cNvPr>
          <p:cNvSpPr txBox="1"/>
          <p:nvPr/>
        </p:nvSpPr>
        <p:spPr>
          <a:xfrm>
            <a:off x="3424237" y="384693"/>
            <a:ext cx="56483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FF4723"/>
                </a:solidFill>
                <a:latin typeface="Arial Black" panose="020B0A04020102020204" pitchFamily="34" charset="0"/>
              </a:rPr>
              <a:t>Частые вопросы?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144140-11F4-380C-61D5-9CFD443D6BA9}"/>
              </a:ext>
            </a:extLst>
          </p:cNvPr>
          <p:cNvSpPr txBox="1"/>
          <p:nvPr/>
        </p:nvSpPr>
        <p:spPr>
          <a:xfrm>
            <a:off x="3574025" y="1562242"/>
            <a:ext cx="7069394" cy="3977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1200" b="1" kern="100" dirty="0">
                <a:solidFill>
                  <a:srgbClr val="0C2564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Почему ЗПИФ не представлен на московской бирже</a:t>
            </a:r>
            <a:r>
              <a:rPr lang="ru-RU" sz="1200" b="1" kern="100" dirty="0">
                <a:solidFill>
                  <a:srgbClr val="0C2564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?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В планах </a:t>
            </a:r>
            <a:r>
              <a:rPr lang="ru-RU" sz="12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УК </a:t>
            </a:r>
            <a:r>
              <a:rPr lang="ru-RU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в будущем вывести </a:t>
            </a:r>
            <a:r>
              <a:rPr lang="ru-RU" sz="12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ЗПИФ</a:t>
            </a:r>
            <a:r>
              <a:rPr lang="ru-RU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на московскую биржу, когда объем требуемых инвестиций будет более чем 1 млрд руб.. На данном этапе количество паев ограничено и чтобы не создавать избыточный рост пая и обеспечить инвесторам высокую доходность </a:t>
            </a:r>
            <a:r>
              <a:rPr lang="ru-RU" sz="12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ЗПИФ</a:t>
            </a:r>
            <a:r>
              <a:rPr lang="ru-RU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не представлен на МБ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1200" b="1" kern="100" dirty="0">
                <a:solidFill>
                  <a:srgbClr val="0C2564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Когда выплачивается рентный доход?</a:t>
            </a:r>
            <a:r>
              <a:rPr lang="ru-RU" sz="1200" b="1" kern="100" dirty="0">
                <a:solidFill>
                  <a:srgbClr val="0C2564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Рентный доход выплачивается ежеквартально со второго года после приобретения объекта. Его фонд самостоятельно зачисляет на счета пайщика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1200" b="1" kern="100" dirty="0">
                <a:solidFill>
                  <a:srgbClr val="0C25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Какие налоги нужно платить?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ЗПИФ платит за пайщика налог НДС с поступающей аренды и налог на недвижимость. Пайщику необходимо уплачивать подоходный налог (или НДФЛ для </a:t>
            </a:r>
            <a:r>
              <a:rPr lang="ru-RU" sz="12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физ</a:t>
            </a:r>
            <a:r>
              <a:rPr lang="ru-RU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лиц). ЗПИФ может взять на себя уплату данного налога за пайщика при подписании дополнительного соглашения.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1200" b="1" kern="100" dirty="0">
                <a:solidFill>
                  <a:srgbClr val="0C25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Почему нужно купить пай сейчас и ждать год для получения рентной доходности?</a:t>
            </a:r>
            <a:endParaRPr lang="ru-RU" sz="12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Количество паев ограничено и через год стоимость паев будет значительно выше так будут продаваться только вторичные паи, а так же возрастет стоимости </a:t>
            </a:r>
            <a:r>
              <a:rPr lang="ru-RU" sz="1200" kern="100" dirty="0" err="1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сча</a:t>
            </a:r>
            <a:r>
              <a:rPr lang="ru-RU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по ежегодной оценке.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EA530648-5BF1-E8B3-02E3-23CE40FBDADD}"/>
              </a:ext>
            </a:extLst>
          </p:cNvPr>
          <p:cNvSpPr/>
          <p:nvPr/>
        </p:nvSpPr>
        <p:spPr>
          <a:xfrm>
            <a:off x="3574025" y="1579494"/>
            <a:ext cx="4560684" cy="252000"/>
          </a:xfrm>
          <a:prstGeom prst="roundRect">
            <a:avLst>
              <a:gd name="adj" fmla="val 50000"/>
            </a:avLst>
          </a:prstGeom>
          <a:noFill/>
          <a:ln w="3175">
            <a:solidFill>
              <a:srgbClr val="0C25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99DA3B21-6379-86D0-E9F5-DEEF867562C5}"/>
              </a:ext>
            </a:extLst>
          </p:cNvPr>
          <p:cNvSpPr/>
          <p:nvPr/>
        </p:nvSpPr>
        <p:spPr>
          <a:xfrm>
            <a:off x="3574025" y="2838179"/>
            <a:ext cx="3387492" cy="252000"/>
          </a:xfrm>
          <a:prstGeom prst="roundRect">
            <a:avLst>
              <a:gd name="adj" fmla="val 50000"/>
            </a:avLst>
          </a:prstGeom>
          <a:noFill/>
          <a:ln w="3175">
            <a:solidFill>
              <a:srgbClr val="0C25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0AEF728C-0D95-3D64-B0B2-3ACDA57A6161}"/>
              </a:ext>
            </a:extLst>
          </p:cNvPr>
          <p:cNvSpPr/>
          <p:nvPr/>
        </p:nvSpPr>
        <p:spPr>
          <a:xfrm>
            <a:off x="3574025" y="3672067"/>
            <a:ext cx="2628367" cy="252000"/>
          </a:xfrm>
          <a:prstGeom prst="roundRect">
            <a:avLst>
              <a:gd name="adj" fmla="val 50000"/>
            </a:avLst>
          </a:prstGeom>
          <a:noFill/>
          <a:ln w="3175">
            <a:solidFill>
              <a:srgbClr val="0C25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CF025959-6EAB-C7EF-7F77-30F9A3EA6D0F}"/>
              </a:ext>
            </a:extLst>
          </p:cNvPr>
          <p:cNvSpPr/>
          <p:nvPr/>
        </p:nvSpPr>
        <p:spPr>
          <a:xfrm>
            <a:off x="3574025" y="4712988"/>
            <a:ext cx="6820805" cy="252000"/>
          </a:xfrm>
          <a:prstGeom prst="roundRect">
            <a:avLst>
              <a:gd name="adj" fmla="val 50000"/>
            </a:avLst>
          </a:prstGeom>
          <a:noFill/>
          <a:ln w="3175">
            <a:solidFill>
              <a:srgbClr val="0C25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5531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A1522EE9-8F67-735D-E3E4-D6968BD01D47}"/>
              </a:ext>
            </a:extLst>
          </p:cNvPr>
          <p:cNvSpPr/>
          <p:nvPr/>
        </p:nvSpPr>
        <p:spPr>
          <a:xfrm>
            <a:off x="1116296" y="1445125"/>
            <a:ext cx="7804337" cy="4650113"/>
          </a:xfrm>
          <a:prstGeom prst="roundRect">
            <a:avLst>
              <a:gd name="adj" fmla="val 7446"/>
            </a:avLst>
          </a:prstGeom>
          <a:solidFill>
            <a:srgbClr val="FF47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: скругленные верхние углы 5">
            <a:extLst>
              <a:ext uri="{FF2B5EF4-FFF2-40B4-BE49-F238E27FC236}">
                <a16:creationId xmlns:a16="http://schemas.microsoft.com/office/drawing/2014/main" id="{759D6CC7-D98D-3EF0-068D-0280B15C6C7B}"/>
              </a:ext>
            </a:extLst>
          </p:cNvPr>
          <p:cNvSpPr/>
          <p:nvPr/>
        </p:nvSpPr>
        <p:spPr>
          <a:xfrm rot="16200000">
            <a:off x="8309610" y="2194554"/>
            <a:ext cx="4650112" cy="3114675"/>
          </a:xfrm>
          <a:prstGeom prst="round2SameRect">
            <a:avLst>
              <a:gd name="adj1" fmla="val 10740"/>
              <a:gd name="adj2" fmla="val 0"/>
            </a:avLst>
          </a:prstGeom>
          <a:solidFill>
            <a:srgbClr val="0C25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E1554D7-6E9A-472E-3AAF-67CF0A3DE153}"/>
              </a:ext>
            </a:extLst>
          </p:cNvPr>
          <p:cNvSpPr/>
          <p:nvPr/>
        </p:nvSpPr>
        <p:spPr>
          <a:xfrm>
            <a:off x="9510236" y="2612486"/>
            <a:ext cx="19040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КОНТАКТЫ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EF7A9C-019C-ABC6-DC72-BDB89BDFDC50}"/>
              </a:ext>
            </a:extLst>
          </p:cNvPr>
          <p:cNvSpPr txBox="1"/>
          <p:nvPr/>
        </p:nvSpPr>
        <p:spPr>
          <a:xfrm>
            <a:off x="9463561" y="3429000"/>
            <a:ext cx="26531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Казань, ул. Ершова, д.76/1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379896-7A8B-A76F-2515-EFB0F67FBA95}"/>
              </a:ext>
            </a:extLst>
          </p:cNvPr>
          <p:cNvSpPr txBox="1"/>
          <p:nvPr/>
        </p:nvSpPr>
        <p:spPr>
          <a:xfrm>
            <a:off x="9510236" y="3828915"/>
            <a:ext cx="24288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+7 980 838 1829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D0E2BB-A1AD-5031-6FA0-BE39A8E296A2}"/>
              </a:ext>
            </a:extLst>
          </p:cNvPr>
          <p:cNvSpPr txBox="1"/>
          <p:nvPr/>
        </p:nvSpPr>
        <p:spPr>
          <a:xfrm>
            <a:off x="1695630" y="2521059"/>
            <a:ext cx="53605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>
                <a:solidFill>
                  <a:srgbClr val="FFFFFF"/>
                </a:solidFill>
                <a:latin typeface="Arial Black" panose="020B0A04020102020204" pitchFamily="34" charset="0"/>
              </a:rPr>
              <a:t>СТРИТ АЛЬЯНС</a:t>
            </a:r>
          </a:p>
        </p:txBody>
      </p:sp>
    </p:spTree>
    <p:extLst>
      <p:ext uri="{BB962C8B-B14F-4D97-AF65-F5344CB8AC3E}">
        <p14:creationId xmlns:p14="http://schemas.microsoft.com/office/powerpoint/2010/main" val="199084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25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2"/>
          </a:p>
        </p:txBody>
      </p:sp>
      <p:sp>
        <p:nvSpPr>
          <p:cNvPr id="6" name="TextBox 5"/>
          <p:cNvSpPr txBox="1"/>
          <p:nvPr/>
        </p:nvSpPr>
        <p:spPr>
          <a:xfrm>
            <a:off x="4437643" y="5778341"/>
            <a:ext cx="6840725" cy="929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5441" dirty="0">
                <a:solidFill>
                  <a:srgbClr val="FFFFFF"/>
                </a:solidFill>
                <a:latin typeface="Arial Black" panose="020B0A04020102020204" pitchFamily="34" charset="0"/>
              </a:rPr>
              <a:t>ПРОДУКТ</a:t>
            </a:r>
            <a:endParaRPr lang="en-US" sz="5441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3632" y="3843590"/>
            <a:ext cx="1520161" cy="3427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673" dirty="0">
                <a:solidFill>
                  <a:srgbClr val="FFFFFF"/>
                </a:solidFill>
                <a:latin typeface="Arial Black" panose="020B0A04020102020204" pitchFamily="34" charset="0"/>
              </a:rPr>
              <a:t>2</a:t>
            </a:r>
            <a:endParaRPr lang="en-US" sz="21673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5289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11DA235-5EAA-3AB9-841B-37EBDE82E05C}"/>
              </a:ext>
            </a:extLst>
          </p:cNvPr>
          <p:cNvSpPr txBox="1"/>
          <p:nvPr/>
        </p:nvSpPr>
        <p:spPr>
          <a:xfrm flipH="1">
            <a:off x="1484917" y="284503"/>
            <a:ext cx="8015395" cy="1013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985" dirty="0">
                <a:solidFill>
                  <a:srgbClr val="21334B"/>
                </a:solidFill>
                <a:latin typeface="Arial Black" panose="020B0A04020102020204" pitchFamily="34" charset="0"/>
              </a:rPr>
              <a:t>SWOT</a:t>
            </a:r>
            <a:r>
              <a:rPr lang="ru-RU" sz="5985" dirty="0">
                <a:solidFill>
                  <a:srgbClr val="21334B"/>
                </a:solidFill>
                <a:latin typeface="Arial Black" panose="020B0A04020102020204" pitchFamily="34" charset="0"/>
              </a:rPr>
              <a:t> - АНАЛИЗ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11DA235-5EAA-3AB9-841B-37EBDE82E05C}"/>
              </a:ext>
            </a:extLst>
          </p:cNvPr>
          <p:cNvSpPr txBox="1"/>
          <p:nvPr/>
        </p:nvSpPr>
        <p:spPr>
          <a:xfrm flipH="1">
            <a:off x="1484917" y="1590273"/>
            <a:ext cx="4284091" cy="483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539" dirty="0">
                <a:solidFill>
                  <a:srgbClr val="F45C32"/>
                </a:solidFill>
                <a:latin typeface="Arial Black" panose="020B0A04020102020204" pitchFamily="34" charset="0"/>
              </a:rPr>
              <a:t>Сильные стороны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6045401" y="1630637"/>
            <a:ext cx="0" cy="5044171"/>
          </a:xfrm>
          <a:prstGeom prst="straightConnector1">
            <a:avLst/>
          </a:prstGeom>
          <a:ln w="19050">
            <a:solidFill>
              <a:srgbClr val="F45C3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1534428" y="3866066"/>
            <a:ext cx="9140554" cy="0"/>
          </a:xfrm>
          <a:prstGeom prst="straightConnector1">
            <a:avLst/>
          </a:prstGeom>
          <a:ln w="19050">
            <a:solidFill>
              <a:srgbClr val="F45C3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11DA235-5EAA-3AB9-841B-37EBDE82E05C}"/>
              </a:ext>
            </a:extLst>
          </p:cNvPr>
          <p:cNvSpPr txBox="1"/>
          <p:nvPr/>
        </p:nvSpPr>
        <p:spPr>
          <a:xfrm flipH="1">
            <a:off x="6443409" y="1590273"/>
            <a:ext cx="4327521" cy="483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539" dirty="0">
                <a:solidFill>
                  <a:srgbClr val="F45C32"/>
                </a:solidFill>
                <a:latin typeface="Arial Black" panose="020B0A04020102020204" pitchFamily="34" charset="0"/>
              </a:rPr>
              <a:t>Слабые стороны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1DA235-5EAA-3AB9-841B-37EBDE82E05C}"/>
              </a:ext>
            </a:extLst>
          </p:cNvPr>
          <p:cNvSpPr txBox="1"/>
          <p:nvPr/>
        </p:nvSpPr>
        <p:spPr>
          <a:xfrm flipH="1">
            <a:off x="1484917" y="3956067"/>
            <a:ext cx="4353189" cy="483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539" dirty="0">
                <a:solidFill>
                  <a:srgbClr val="F45C32"/>
                </a:solidFill>
                <a:latin typeface="Arial Black" panose="020B0A04020102020204" pitchFamily="34" charset="0"/>
              </a:rPr>
              <a:t>Возможности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1DA235-5EAA-3AB9-841B-37EBDE82E05C}"/>
              </a:ext>
            </a:extLst>
          </p:cNvPr>
          <p:cNvSpPr txBox="1"/>
          <p:nvPr/>
        </p:nvSpPr>
        <p:spPr>
          <a:xfrm flipH="1">
            <a:off x="6443409" y="3956067"/>
            <a:ext cx="4323219" cy="483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539" dirty="0">
                <a:solidFill>
                  <a:srgbClr val="F45C32"/>
                </a:solidFill>
                <a:latin typeface="Arial Black" panose="020B0A04020102020204" pitchFamily="34" charset="0"/>
              </a:rPr>
              <a:t>Угрозы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484917" y="2231659"/>
            <a:ext cx="4491385" cy="1431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5471" indent="-155471">
              <a:buClr>
                <a:srgbClr val="F45C32"/>
              </a:buClr>
              <a:buFont typeface="Arial" panose="020B0604020202020204" pitchFamily="34" charset="0"/>
              <a:buChar char="•"/>
            </a:pPr>
            <a:r>
              <a:rPr lang="ru-RU" sz="1451" dirty="0"/>
              <a:t>Эксклюзивный стрит ритейл</a:t>
            </a:r>
          </a:p>
          <a:p>
            <a:pPr marL="155471" indent="-155471">
              <a:buClr>
                <a:srgbClr val="F45C32"/>
              </a:buClr>
              <a:buFont typeface="Arial" panose="020B0604020202020204" pitchFamily="34" charset="0"/>
              <a:buChar char="•"/>
            </a:pPr>
            <a:r>
              <a:rPr lang="ru-RU" sz="1451" dirty="0"/>
              <a:t>Открытие на пике популярности ЗПИФ </a:t>
            </a:r>
          </a:p>
          <a:p>
            <a:pPr marL="155471" indent="-155471">
              <a:buClr>
                <a:srgbClr val="F45C32"/>
              </a:buClr>
              <a:buFont typeface="Arial" panose="020B0604020202020204" pitchFamily="34" charset="0"/>
              <a:buChar char="•"/>
            </a:pPr>
            <a:r>
              <a:rPr lang="ru-RU" sz="1451" dirty="0"/>
              <a:t>Надежный застройщик</a:t>
            </a:r>
          </a:p>
          <a:p>
            <a:pPr marL="155471" indent="-155471">
              <a:buClr>
                <a:srgbClr val="F45C32"/>
              </a:buClr>
              <a:buFont typeface="Arial" panose="020B0604020202020204" pitchFamily="34" charset="0"/>
              <a:buChar char="•"/>
            </a:pPr>
            <a:r>
              <a:rPr lang="ru-RU" sz="1451" dirty="0"/>
              <a:t>Снижение ставки ЦБ</a:t>
            </a:r>
          </a:p>
          <a:p>
            <a:pPr marL="155471" indent="-155471">
              <a:buClr>
                <a:srgbClr val="F45C32"/>
              </a:buClr>
              <a:buFont typeface="Arial" panose="020B0604020202020204" pitchFamily="34" charset="0"/>
              <a:buChar char="•"/>
            </a:pPr>
            <a:r>
              <a:rPr lang="ru-RU" sz="1451" dirty="0"/>
              <a:t>Высокий объем накопленной денежной массы</a:t>
            </a:r>
            <a:endParaRPr lang="ru-RU" sz="145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5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459990" y="2231659"/>
            <a:ext cx="4611083" cy="1655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9118" indent="-259118">
              <a:buClr>
                <a:srgbClr val="F45C32"/>
              </a:buClr>
              <a:buFont typeface="Arial" panose="020B0604020202020204" pitchFamily="34" charset="0"/>
              <a:buChar char="•"/>
            </a:pPr>
            <a:r>
              <a:rPr lang="ru-RU" sz="1451" dirty="0"/>
              <a:t>Низкая рентабельность фонда</a:t>
            </a:r>
          </a:p>
          <a:p>
            <a:pPr marL="259118" indent="-259118">
              <a:buClr>
                <a:srgbClr val="F45C32"/>
              </a:buClr>
              <a:buFont typeface="Arial" panose="020B0604020202020204" pitchFamily="34" charset="0"/>
              <a:buChar char="•"/>
            </a:pPr>
            <a:r>
              <a:rPr lang="ru-RU" sz="1451" dirty="0"/>
              <a:t>Новый фонд и УК для рынка</a:t>
            </a:r>
          </a:p>
          <a:p>
            <a:pPr marL="259118" indent="-259118">
              <a:buClr>
                <a:srgbClr val="F45C32"/>
              </a:buClr>
              <a:buFont typeface="Arial" panose="020B0604020202020204" pitchFamily="34" charset="0"/>
              <a:buChar char="•"/>
            </a:pPr>
            <a:r>
              <a:rPr lang="ru-RU" sz="1451" dirty="0"/>
              <a:t>Ограниченные кейсы для демонстрации доходности</a:t>
            </a:r>
          </a:p>
          <a:p>
            <a:pPr marL="259118" indent="-259118">
              <a:buClr>
                <a:srgbClr val="F45C32"/>
              </a:buClr>
              <a:buFont typeface="Arial" panose="020B0604020202020204" pitchFamily="34" charset="0"/>
              <a:buChar char="•"/>
            </a:pPr>
            <a:r>
              <a:rPr lang="ru-RU" sz="1451" dirty="0"/>
              <a:t>Низкий объем площадей, не позволит участвовать в рейтингах «крупнейших»</a:t>
            </a:r>
          </a:p>
          <a:p>
            <a:endParaRPr lang="ru-RU" sz="145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443409" y="4522423"/>
            <a:ext cx="4323219" cy="1431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9118" indent="-259118">
              <a:buClr>
                <a:srgbClr val="F45C32"/>
              </a:buClr>
              <a:buFont typeface="Arial" panose="020B0604020202020204" pitchFamily="34" charset="0"/>
              <a:buChar char="•"/>
            </a:pPr>
            <a:r>
              <a:rPr lang="ru-RU" sz="1451" dirty="0"/>
              <a:t>Высокая конкуренция</a:t>
            </a:r>
          </a:p>
          <a:p>
            <a:pPr marL="259118" indent="-259118">
              <a:buClr>
                <a:srgbClr val="F45C32"/>
              </a:buClr>
              <a:buFont typeface="Arial" panose="020B0604020202020204" pitchFamily="34" charset="0"/>
              <a:buChar char="•"/>
            </a:pPr>
            <a:r>
              <a:rPr lang="ru-RU" sz="1451" dirty="0"/>
              <a:t>Не достижение высокой ставки доходности</a:t>
            </a:r>
          </a:p>
          <a:p>
            <a:pPr marL="259118" indent="-259118">
              <a:buClr>
                <a:srgbClr val="F45C32"/>
              </a:buClr>
              <a:buFont typeface="Arial" panose="020B0604020202020204" pitchFamily="34" charset="0"/>
              <a:buChar char="•"/>
            </a:pPr>
            <a:r>
              <a:rPr lang="ru-RU" sz="1451" dirty="0"/>
              <a:t>Отсутствие контроля над продуктовой концепцией ритейла в ЖК</a:t>
            </a:r>
          </a:p>
          <a:p>
            <a:pPr marL="259118" indent="-259118">
              <a:buClr>
                <a:srgbClr val="F45C32"/>
              </a:buClr>
              <a:buFont typeface="Arial" panose="020B0604020202020204" pitchFamily="34" charset="0"/>
              <a:buChar char="•"/>
            </a:pPr>
            <a:r>
              <a:rPr lang="ru-RU" sz="1451" dirty="0"/>
              <a:t>Продажа части объектов и помещений в рынок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484917" y="4527608"/>
            <a:ext cx="4353189" cy="2101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9118" indent="-259118">
              <a:buClr>
                <a:srgbClr val="F45C32"/>
              </a:buClr>
              <a:buFont typeface="Arial" panose="020B0604020202020204" pitchFamily="34" charset="0"/>
              <a:buChar char="•"/>
            </a:pPr>
            <a:r>
              <a:rPr lang="ru-RU" sz="1451" dirty="0"/>
              <a:t>Привлечение доп. Инвестиций с рынка</a:t>
            </a:r>
          </a:p>
          <a:p>
            <a:pPr marL="259118" indent="-259118">
              <a:buClr>
                <a:srgbClr val="F45C32"/>
              </a:buClr>
              <a:buFont typeface="Arial" panose="020B0604020202020204" pitchFamily="34" charset="0"/>
              <a:buChar char="•"/>
            </a:pPr>
            <a:r>
              <a:rPr lang="ru-RU" sz="1451" dirty="0"/>
              <a:t>Снятие денег при продаже вторичных паев</a:t>
            </a:r>
          </a:p>
          <a:p>
            <a:pPr marL="259118" indent="-259118">
              <a:buClr>
                <a:srgbClr val="F45C32"/>
              </a:buClr>
              <a:buFont typeface="Arial" panose="020B0604020202020204" pitchFamily="34" charset="0"/>
              <a:buChar char="•"/>
            </a:pPr>
            <a:r>
              <a:rPr lang="ru-RU" sz="1451" dirty="0"/>
              <a:t>Расширение возраста ЦА</a:t>
            </a:r>
          </a:p>
          <a:p>
            <a:pPr marL="259118" indent="-259118">
              <a:buClr>
                <a:srgbClr val="F45C32"/>
              </a:buClr>
              <a:buFont typeface="Arial" panose="020B0604020202020204" pitchFamily="34" charset="0"/>
              <a:buChar char="•"/>
            </a:pPr>
            <a:r>
              <a:rPr lang="ru-RU" sz="1451" dirty="0"/>
              <a:t>Расширение лояльной </a:t>
            </a:r>
            <a:r>
              <a:rPr lang="ru-RU" sz="1451" dirty="0" err="1"/>
              <a:t>ца</a:t>
            </a:r>
            <a:r>
              <a:rPr lang="ru-RU" sz="1451" dirty="0"/>
              <a:t> Застройщика за счет «подписки»</a:t>
            </a:r>
          </a:p>
          <a:p>
            <a:pPr marL="259118" indent="-259118">
              <a:buClr>
                <a:srgbClr val="F45C32"/>
              </a:buClr>
              <a:buFont typeface="Arial" panose="020B0604020202020204" pitchFamily="34" charset="0"/>
              <a:buChar char="•"/>
            </a:pPr>
            <a:r>
              <a:rPr lang="ru-RU" sz="1451" dirty="0"/>
              <a:t>Заключение контрактов на поглощение объема коммерции других застройщиков</a:t>
            </a:r>
          </a:p>
          <a:p>
            <a:pPr marL="259118" indent="-259118">
              <a:buClr>
                <a:srgbClr val="F45C32"/>
              </a:buClr>
              <a:buFont typeface="Arial" panose="020B0604020202020204" pitchFamily="34" charset="0"/>
              <a:buChar char="•"/>
            </a:pPr>
            <a:r>
              <a:rPr lang="ru-RU" sz="1451" dirty="0"/>
              <a:t>Внедрение технологичных продуктов в систему продаж паев</a:t>
            </a:r>
          </a:p>
        </p:txBody>
      </p:sp>
    </p:spTree>
    <p:extLst>
      <p:ext uri="{BB962C8B-B14F-4D97-AF65-F5344CB8AC3E}">
        <p14:creationId xmlns:p14="http://schemas.microsoft.com/office/powerpoint/2010/main" val="12228826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23">
            <a:extLst>
              <a:ext uri="{FF2B5EF4-FFF2-40B4-BE49-F238E27FC236}">
                <a16:creationId xmlns:a16="http://schemas.microsoft.com/office/drawing/2014/main" id="{C35203B7-21EC-F681-F9AC-EA383146DFED}"/>
              </a:ext>
            </a:extLst>
          </p:cNvPr>
          <p:cNvSpPr/>
          <p:nvPr/>
        </p:nvSpPr>
        <p:spPr>
          <a:xfrm>
            <a:off x="2286681" y="4117704"/>
            <a:ext cx="9558378" cy="1322410"/>
          </a:xfrm>
          <a:prstGeom prst="roundRect">
            <a:avLst>
              <a:gd name="adj" fmla="val 7722"/>
            </a:avLst>
          </a:prstGeom>
          <a:gradFill flip="none" rotWithShape="1">
            <a:gsLst>
              <a:gs pos="100000">
                <a:srgbClr val="F78E65"/>
              </a:gs>
              <a:gs pos="32000">
                <a:srgbClr val="F45C32">
                  <a:lumMod val="93000"/>
                </a:srgbClr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rgbClr val="F7F8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23">
            <a:extLst>
              <a:ext uri="{FF2B5EF4-FFF2-40B4-BE49-F238E27FC236}">
                <a16:creationId xmlns:a16="http://schemas.microsoft.com/office/drawing/2014/main" id="{8E9BEEA5-6346-434B-E800-8DD6BB76D12C}"/>
              </a:ext>
            </a:extLst>
          </p:cNvPr>
          <p:cNvSpPr/>
          <p:nvPr/>
        </p:nvSpPr>
        <p:spPr>
          <a:xfrm>
            <a:off x="1111931" y="2012508"/>
            <a:ext cx="9558378" cy="1322410"/>
          </a:xfrm>
          <a:prstGeom prst="roundRect">
            <a:avLst>
              <a:gd name="adj" fmla="val 7722"/>
            </a:avLst>
          </a:prstGeom>
          <a:gradFill flip="none" rotWithShape="1">
            <a:gsLst>
              <a:gs pos="100000">
                <a:srgbClr val="F78E65"/>
              </a:gs>
              <a:gs pos="32000">
                <a:srgbClr val="F45C32">
                  <a:lumMod val="93000"/>
                </a:srgbClr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rgbClr val="F7F8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1DA235-5EAA-3AB9-841B-37EBDE82E05C}"/>
              </a:ext>
            </a:extLst>
          </p:cNvPr>
          <p:cNvSpPr txBox="1"/>
          <p:nvPr/>
        </p:nvSpPr>
        <p:spPr>
          <a:xfrm flipH="1">
            <a:off x="1050891" y="282223"/>
            <a:ext cx="8015395" cy="1013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985" dirty="0">
                <a:solidFill>
                  <a:srgbClr val="21334B"/>
                </a:solidFill>
                <a:latin typeface="Arial Black" panose="020B0A04020102020204" pitchFamily="34" charset="0"/>
              </a:rPr>
              <a:t>СТРИТ АЛЬЯНС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11DA235-5EAA-3AB9-841B-37EBDE82E05C}"/>
              </a:ext>
            </a:extLst>
          </p:cNvPr>
          <p:cNvSpPr txBox="1"/>
          <p:nvPr/>
        </p:nvSpPr>
        <p:spPr>
          <a:xfrm flipH="1">
            <a:off x="1116083" y="1412502"/>
            <a:ext cx="2955669" cy="483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39" dirty="0">
                <a:solidFill>
                  <a:srgbClr val="F45C32"/>
                </a:solidFill>
                <a:latin typeface="Arial Black" panose="020B0A04020102020204" pitchFamily="34" charset="0"/>
              </a:rPr>
              <a:t>Цель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84981" y="2125229"/>
            <a:ext cx="9057522" cy="1096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32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Вывести на рынок современный продукт, который объединяет потенциал высоколиквидной коммерческой недвижимости и возможности инвестирования для частных инвесторов. Увеличивать объем и доход проектов за счет сдачи в аренду коммерческой недвижимости в ЖК.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201444-8D17-8361-D3C6-B48F0E533673}"/>
              </a:ext>
            </a:extLst>
          </p:cNvPr>
          <p:cNvSpPr txBox="1"/>
          <p:nvPr/>
        </p:nvSpPr>
        <p:spPr>
          <a:xfrm flipH="1">
            <a:off x="2235881" y="3634623"/>
            <a:ext cx="2955669" cy="483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39" dirty="0">
                <a:solidFill>
                  <a:srgbClr val="F45C32"/>
                </a:solidFill>
                <a:latin typeface="Arial Black" panose="020B0A04020102020204" pitchFamily="34" charset="0"/>
              </a:rPr>
              <a:t>Миссия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D91181C-9C84-17FC-4451-5D60C1576ECB}"/>
              </a:ext>
            </a:extLst>
          </p:cNvPr>
          <p:cNvSpPr/>
          <p:nvPr/>
        </p:nvSpPr>
        <p:spPr>
          <a:xfrm>
            <a:off x="2400981" y="4356004"/>
            <a:ext cx="8206622" cy="845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32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Наша миссия - сделать инвестора владельцем прибыльной недвижимости в новых районах — без забот и огромных вложений. Мы используем данные и технологии, чтобы инвестиции росли вместе с городом</a:t>
            </a:r>
          </a:p>
        </p:txBody>
      </p:sp>
    </p:spTree>
    <p:extLst>
      <p:ext uri="{BB962C8B-B14F-4D97-AF65-F5344CB8AC3E}">
        <p14:creationId xmlns:p14="http://schemas.microsoft.com/office/powerpoint/2010/main" val="3683394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73713" y="2116133"/>
            <a:ext cx="9535557" cy="2982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814" dirty="0">
                <a:solidFill>
                  <a:srgbClr val="F45C3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Доступность</a:t>
            </a:r>
            <a:r>
              <a:rPr lang="ru-RU" sz="1814" dirty="0">
                <a:solidFill>
                  <a:srgbClr val="F45C32"/>
                </a:solidFill>
              </a:rPr>
              <a:t> – низкий порог входа и понятная механика.</a:t>
            </a:r>
          </a:p>
          <a:p>
            <a:pPr>
              <a:lnSpc>
                <a:spcPct val="150000"/>
              </a:lnSpc>
            </a:pPr>
            <a:r>
              <a:rPr lang="ru-RU" sz="1814" dirty="0">
                <a:solidFill>
                  <a:srgbClr val="F45C3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Прозрачность</a:t>
            </a:r>
            <a:r>
              <a:rPr lang="ru-RU" sz="1814" dirty="0">
                <a:solidFill>
                  <a:srgbClr val="F45C32"/>
                </a:solidFill>
              </a:rPr>
              <a:t> – полный доступ к информации об объектах, арендаторах, доходности.</a:t>
            </a:r>
          </a:p>
          <a:p>
            <a:pPr>
              <a:lnSpc>
                <a:spcPct val="150000"/>
              </a:lnSpc>
            </a:pPr>
            <a:r>
              <a:rPr lang="ru-RU" sz="1814" dirty="0">
                <a:solidFill>
                  <a:srgbClr val="F45C3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Надежность</a:t>
            </a:r>
            <a:r>
              <a:rPr lang="ru-RU" sz="1814" dirty="0">
                <a:solidFill>
                  <a:srgbClr val="F45C32"/>
                </a:solidFill>
              </a:rPr>
              <a:t> – партнерство с проверенным девелопером «</a:t>
            </a:r>
            <a:r>
              <a:rPr lang="ru-RU" sz="1814" dirty="0" err="1">
                <a:solidFill>
                  <a:srgbClr val="F45C32"/>
                </a:solidFill>
              </a:rPr>
              <a:t>Унистрой</a:t>
            </a:r>
            <a:r>
              <a:rPr lang="ru-RU" sz="1814" dirty="0">
                <a:solidFill>
                  <a:srgbClr val="F45C32"/>
                </a:solidFill>
              </a:rPr>
              <a:t>» и качественная юридическая структура, профессиональная Управляющая компания.</a:t>
            </a:r>
          </a:p>
          <a:p>
            <a:pPr>
              <a:lnSpc>
                <a:spcPct val="150000"/>
              </a:lnSpc>
            </a:pPr>
            <a:r>
              <a:rPr lang="ru-RU" sz="1814" dirty="0">
                <a:solidFill>
                  <a:srgbClr val="F45C3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Осязаемость</a:t>
            </a:r>
            <a:r>
              <a:rPr lang="ru-RU" sz="1814" dirty="0">
                <a:solidFill>
                  <a:srgbClr val="F45C32"/>
                </a:solidFill>
              </a:rPr>
              <a:t> – инвестор видит и может посетить свой объект.</a:t>
            </a:r>
          </a:p>
          <a:p>
            <a:pPr>
              <a:lnSpc>
                <a:spcPct val="150000"/>
              </a:lnSpc>
            </a:pPr>
            <a:r>
              <a:rPr lang="ru-RU" sz="1814" dirty="0">
                <a:solidFill>
                  <a:srgbClr val="F45C3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Рост</a:t>
            </a:r>
            <a:r>
              <a:rPr lang="ru-RU" sz="1814" dirty="0">
                <a:solidFill>
                  <a:srgbClr val="F45C32"/>
                </a:solidFill>
              </a:rPr>
              <a:t> – ежеквартальные выплаты и увеличение капитализации.</a:t>
            </a:r>
          </a:p>
          <a:p>
            <a:pPr>
              <a:lnSpc>
                <a:spcPct val="150000"/>
              </a:lnSpc>
            </a:pPr>
            <a:r>
              <a:rPr lang="ru-RU" sz="1814" dirty="0">
                <a:solidFill>
                  <a:srgbClr val="F45C3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Ликвидность</a:t>
            </a:r>
            <a:r>
              <a:rPr lang="ru-RU" sz="1814" dirty="0">
                <a:solidFill>
                  <a:srgbClr val="F45C32"/>
                </a:solidFill>
              </a:rPr>
              <a:t> – коммерческая недвижимость в ликвидных новых жилых комплексах.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1DA235-5EAA-3AB9-841B-37EBDE82E05C}"/>
              </a:ext>
            </a:extLst>
          </p:cNvPr>
          <p:cNvSpPr txBox="1"/>
          <p:nvPr/>
        </p:nvSpPr>
        <p:spPr>
          <a:xfrm flipH="1">
            <a:off x="1050891" y="282223"/>
            <a:ext cx="8015395" cy="1013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985" dirty="0">
                <a:solidFill>
                  <a:srgbClr val="21334B"/>
                </a:solidFill>
                <a:latin typeface="Arial Black" panose="020B0A04020102020204" pitchFamily="34" charset="0"/>
              </a:rPr>
              <a:t>ЦЕННОСТИ</a:t>
            </a:r>
          </a:p>
        </p:txBody>
      </p:sp>
      <p:sp>
        <p:nvSpPr>
          <p:cNvPr id="6" name="Блок-схема: узел 5"/>
          <p:cNvSpPr/>
          <p:nvPr/>
        </p:nvSpPr>
        <p:spPr>
          <a:xfrm>
            <a:off x="1474035" y="2323428"/>
            <a:ext cx="130579" cy="130579"/>
          </a:xfrm>
          <a:prstGeom prst="flowChartConnector">
            <a:avLst/>
          </a:prstGeom>
          <a:solidFill>
            <a:srgbClr val="F45C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2"/>
          </a:p>
        </p:txBody>
      </p:sp>
      <p:sp>
        <p:nvSpPr>
          <p:cNvPr id="7" name="Блок-схема: узел 6"/>
          <p:cNvSpPr/>
          <p:nvPr/>
        </p:nvSpPr>
        <p:spPr>
          <a:xfrm>
            <a:off x="1471308" y="2738018"/>
            <a:ext cx="130579" cy="130579"/>
          </a:xfrm>
          <a:prstGeom prst="flowChartConnector">
            <a:avLst/>
          </a:prstGeom>
          <a:solidFill>
            <a:srgbClr val="F45C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2"/>
          </a:p>
        </p:txBody>
      </p:sp>
      <p:sp>
        <p:nvSpPr>
          <p:cNvPr id="8" name="Блок-схема: узел 7"/>
          <p:cNvSpPr/>
          <p:nvPr/>
        </p:nvSpPr>
        <p:spPr>
          <a:xfrm>
            <a:off x="1474597" y="3567197"/>
            <a:ext cx="130579" cy="130579"/>
          </a:xfrm>
          <a:prstGeom prst="flowChartConnector">
            <a:avLst/>
          </a:prstGeom>
          <a:solidFill>
            <a:srgbClr val="F45C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2"/>
          </a:p>
        </p:txBody>
      </p:sp>
      <p:sp>
        <p:nvSpPr>
          <p:cNvPr id="9" name="Блок-схема: узел 8"/>
          <p:cNvSpPr/>
          <p:nvPr/>
        </p:nvSpPr>
        <p:spPr>
          <a:xfrm>
            <a:off x="1471308" y="4430338"/>
            <a:ext cx="130579" cy="130579"/>
          </a:xfrm>
          <a:prstGeom prst="flowChartConnector">
            <a:avLst/>
          </a:prstGeom>
          <a:solidFill>
            <a:srgbClr val="F45C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2"/>
          </a:p>
        </p:txBody>
      </p:sp>
      <p:sp>
        <p:nvSpPr>
          <p:cNvPr id="10" name="Блок-схема: узел 9"/>
          <p:cNvSpPr/>
          <p:nvPr/>
        </p:nvSpPr>
        <p:spPr>
          <a:xfrm>
            <a:off x="1474035" y="4813600"/>
            <a:ext cx="130579" cy="130579"/>
          </a:xfrm>
          <a:prstGeom prst="flowChartConnector">
            <a:avLst/>
          </a:prstGeom>
          <a:solidFill>
            <a:srgbClr val="F45C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2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1190025" y="1356053"/>
            <a:ext cx="10119899" cy="0"/>
          </a:xfrm>
          <a:prstGeom prst="line">
            <a:avLst/>
          </a:prstGeom>
          <a:ln w="19050">
            <a:solidFill>
              <a:srgbClr val="F45C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39874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11DA235-5EAA-3AB9-841B-37EBDE82E05C}"/>
              </a:ext>
            </a:extLst>
          </p:cNvPr>
          <p:cNvSpPr txBox="1"/>
          <p:nvPr/>
        </p:nvSpPr>
        <p:spPr>
          <a:xfrm flipH="1">
            <a:off x="1051829" y="293197"/>
            <a:ext cx="9190065" cy="929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41" dirty="0">
                <a:solidFill>
                  <a:srgbClr val="21334B"/>
                </a:solidFill>
                <a:latin typeface="Arial Black" panose="020B0A04020102020204" pitchFamily="34" charset="0"/>
              </a:rPr>
              <a:t>ПОЗИЦИОНИРОВАНИЕ</a:t>
            </a:r>
          </a:p>
        </p:txBody>
      </p:sp>
      <p:sp>
        <p:nvSpPr>
          <p:cNvPr id="7" name="object 23"/>
          <p:cNvSpPr/>
          <p:nvPr/>
        </p:nvSpPr>
        <p:spPr>
          <a:xfrm>
            <a:off x="1292803" y="2171601"/>
            <a:ext cx="252209" cy="252209"/>
          </a:xfrm>
          <a:custGeom>
            <a:avLst/>
            <a:gdLst/>
            <a:ahLst/>
            <a:cxnLst/>
            <a:rect l="l" t="t" r="r" b="b"/>
            <a:pathLst>
              <a:path w="278130" h="278129">
                <a:moveTo>
                  <a:pt x="138938" y="0"/>
                </a:moveTo>
                <a:lnTo>
                  <a:pt x="95022" y="7081"/>
                </a:lnTo>
                <a:lnTo>
                  <a:pt x="56882" y="26802"/>
                </a:lnTo>
                <a:lnTo>
                  <a:pt x="26806" y="56874"/>
                </a:lnTo>
                <a:lnTo>
                  <a:pt x="7083" y="95011"/>
                </a:lnTo>
                <a:lnTo>
                  <a:pt x="0" y="138925"/>
                </a:lnTo>
                <a:lnTo>
                  <a:pt x="7083" y="182839"/>
                </a:lnTo>
                <a:lnTo>
                  <a:pt x="26806" y="220975"/>
                </a:lnTo>
                <a:lnTo>
                  <a:pt x="56882" y="251048"/>
                </a:lnTo>
                <a:lnTo>
                  <a:pt x="95022" y="270768"/>
                </a:lnTo>
                <a:lnTo>
                  <a:pt x="138938" y="277850"/>
                </a:lnTo>
                <a:lnTo>
                  <a:pt x="182846" y="270768"/>
                </a:lnTo>
                <a:lnTo>
                  <a:pt x="220983" y="251048"/>
                </a:lnTo>
                <a:lnTo>
                  <a:pt x="251057" y="220975"/>
                </a:lnTo>
                <a:lnTo>
                  <a:pt x="270780" y="182839"/>
                </a:lnTo>
                <a:lnTo>
                  <a:pt x="277863" y="138925"/>
                </a:lnTo>
                <a:lnTo>
                  <a:pt x="270780" y="95011"/>
                </a:lnTo>
                <a:lnTo>
                  <a:pt x="251057" y="56874"/>
                </a:lnTo>
                <a:lnTo>
                  <a:pt x="220983" y="26802"/>
                </a:lnTo>
                <a:lnTo>
                  <a:pt x="182846" y="7081"/>
                </a:lnTo>
                <a:lnTo>
                  <a:pt x="138938" y="0"/>
                </a:lnTo>
                <a:close/>
              </a:path>
            </a:pathLst>
          </a:custGeom>
          <a:solidFill>
            <a:srgbClr val="EB5E37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8" name="object 49"/>
          <p:cNvSpPr/>
          <p:nvPr/>
        </p:nvSpPr>
        <p:spPr>
          <a:xfrm>
            <a:off x="3928278" y="2171601"/>
            <a:ext cx="252209" cy="252209"/>
          </a:xfrm>
          <a:custGeom>
            <a:avLst/>
            <a:gdLst/>
            <a:ahLst/>
            <a:cxnLst/>
            <a:rect l="l" t="t" r="r" b="b"/>
            <a:pathLst>
              <a:path w="278129" h="278129">
                <a:moveTo>
                  <a:pt x="138938" y="0"/>
                </a:moveTo>
                <a:lnTo>
                  <a:pt x="95022" y="7081"/>
                </a:lnTo>
                <a:lnTo>
                  <a:pt x="56882" y="26802"/>
                </a:lnTo>
                <a:lnTo>
                  <a:pt x="26806" y="56874"/>
                </a:lnTo>
                <a:lnTo>
                  <a:pt x="7083" y="95011"/>
                </a:lnTo>
                <a:lnTo>
                  <a:pt x="0" y="138925"/>
                </a:lnTo>
                <a:lnTo>
                  <a:pt x="7083" y="182839"/>
                </a:lnTo>
                <a:lnTo>
                  <a:pt x="26806" y="220975"/>
                </a:lnTo>
                <a:lnTo>
                  <a:pt x="56882" y="251048"/>
                </a:lnTo>
                <a:lnTo>
                  <a:pt x="95022" y="270768"/>
                </a:lnTo>
                <a:lnTo>
                  <a:pt x="138938" y="277850"/>
                </a:lnTo>
                <a:lnTo>
                  <a:pt x="182846" y="270768"/>
                </a:lnTo>
                <a:lnTo>
                  <a:pt x="220983" y="251048"/>
                </a:lnTo>
                <a:lnTo>
                  <a:pt x="251057" y="220975"/>
                </a:lnTo>
                <a:lnTo>
                  <a:pt x="270780" y="182839"/>
                </a:lnTo>
                <a:lnTo>
                  <a:pt x="277863" y="138925"/>
                </a:lnTo>
                <a:lnTo>
                  <a:pt x="270780" y="95011"/>
                </a:lnTo>
                <a:lnTo>
                  <a:pt x="251057" y="56874"/>
                </a:lnTo>
                <a:lnTo>
                  <a:pt x="220983" y="26802"/>
                </a:lnTo>
                <a:lnTo>
                  <a:pt x="182846" y="7081"/>
                </a:lnTo>
                <a:lnTo>
                  <a:pt x="138938" y="0"/>
                </a:lnTo>
                <a:close/>
              </a:path>
            </a:pathLst>
          </a:custGeom>
          <a:solidFill>
            <a:srgbClr val="EB5E37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9" name="object 81"/>
          <p:cNvSpPr/>
          <p:nvPr/>
        </p:nvSpPr>
        <p:spPr>
          <a:xfrm>
            <a:off x="6510589" y="2171601"/>
            <a:ext cx="252209" cy="252209"/>
          </a:xfrm>
          <a:custGeom>
            <a:avLst/>
            <a:gdLst/>
            <a:ahLst/>
            <a:cxnLst/>
            <a:rect l="l" t="t" r="r" b="b"/>
            <a:pathLst>
              <a:path w="278129" h="278129">
                <a:moveTo>
                  <a:pt x="138938" y="0"/>
                </a:moveTo>
                <a:lnTo>
                  <a:pt x="95022" y="7081"/>
                </a:lnTo>
                <a:lnTo>
                  <a:pt x="56882" y="26802"/>
                </a:lnTo>
                <a:lnTo>
                  <a:pt x="26806" y="56874"/>
                </a:lnTo>
                <a:lnTo>
                  <a:pt x="7083" y="95011"/>
                </a:lnTo>
                <a:lnTo>
                  <a:pt x="0" y="138925"/>
                </a:lnTo>
                <a:lnTo>
                  <a:pt x="7083" y="182839"/>
                </a:lnTo>
                <a:lnTo>
                  <a:pt x="26806" y="220975"/>
                </a:lnTo>
                <a:lnTo>
                  <a:pt x="56882" y="251048"/>
                </a:lnTo>
                <a:lnTo>
                  <a:pt x="95022" y="270768"/>
                </a:lnTo>
                <a:lnTo>
                  <a:pt x="138938" y="277850"/>
                </a:lnTo>
                <a:lnTo>
                  <a:pt x="182846" y="270768"/>
                </a:lnTo>
                <a:lnTo>
                  <a:pt x="220983" y="251048"/>
                </a:lnTo>
                <a:lnTo>
                  <a:pt x="251057" y="220975"/>
                </a:lnTo>
                <a:lnTo>
                  <a:pt x="270780" y="182839"/>
                </a:lnTo>
                <a:lnTo>
                  <a:pt x="277863" y="138925"/>
                </a:lnTo>
                <a:lnTo>
                  <a:pt x="270780" y="95011"/>
                </a:lnTo>
                <a:lnTo>
                  <a:pt x="251057" y="56874"/>
                </a:lnTo>
                <a:lnTo>
                  <a:pt x="220983" y="26802"/>
                </a:lnTo>
                <a:lnTo>
                  <a:pt x="182846" y="7081"/>
                </a:lnTo>
                <a:lnTo>
                  <a:pt x="138938" y="0"/>
                </a:lnTo>
                <a:close/>
              </a:path>
            </a:pathLst>
          </a:custGeom>
          <a:solidFill>
            <a:srgbClr val="EB5E37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0" name="object 90"/>
          <p:cNvSpPr/>
          <p:nvPr/>
        </p:nvSpPr>
        <p:spPr>
          <a:xfrm>
            <a:off x="7680247" y="2256355"/>
            <a:ext cx="3819446" cy="44777"/>
          </a:xfrm>
          <a:custGeom>
            <a:avLst/>
            <a:gdLst/>
            <a:ahLst/>
            <a:cxnLst/>
            <a:rect l="l" t="t" r="r" b="b"/>
            <a:pathLst>
              <a:path w="2785109" h="63500">
                <a:moveTo>
                  <a:pt x="2784843" y="0"/>
                </a:moveTo>
                <a:lnTo>
                  <a:pt x="0" y="0"/>
                </a:lnTo>
                <a:lnTo>
                  <a:pt x="0" y="63500"/>
                </a:lnTo>
                <a:lnTo>
                  <a:pt x="2784843" y="63500"/>
                </a:lnTo>
                <a:lnTo>
                  <a:pt x="2784843" y="0"/>
                </a:lnTo>
                <a:close/>
              </a:path>
            </a:pathLst>
          </a:custGeom>
          <a:solidFill>
            <a:srgbClr val="EB5E37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1" name="object 91"/>
          <p:cNvSpPr/>
          <p:nvPr/>
        </p:nvSpPr>
        <p:spPr>
          <a:xfrm>
            <a:off x="5291640" y="2297579"/>
            <a:ext cx="1305793" cy="0"/>
          </a:xfrm>
          <a:custGeom>
            <a:avLst/>
            <a:gdLst/>
            <a:ahLst/>
            <a:cxnLst/>
            <a:rect l="l" t="t" r="r" b="b"/>
            <a:pathLst>
              <a:path w="2119629">
                <a:moveTo>
                  <a:pt x="0" y="0"/>
                </a:moveTo>
                <a:lnTo>
                  <a:pt x="1355991" y="0"/>
                </a:lnTo>
                <a:lnTo>
                  <a:pt x="2119439" y="0"/>
                </a:lnTo>
              </a:path>
            </a:pathLst>
          </a:custGeom>
          <a:ln w="63500">
            <a:solidFill>
              <a:srgbClr val="EB5E37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2" name="object 92"/>
          <p:cNvSpPr/>
          <p:nvPr/>
        </p:nvSpPr>
        <p:spPr>
          <a:xfrm>
            <a:off x="3182934" y="2297579"/>
            <a:ext cx="771021" cy="41458"/>
          </a:xfrm>
          <a:custGeom>
            <a:avLst/>
            <a:gdLst/>
            <a:ahLst/>
            <a:cxnLst/>
            <a:rect l="l" t="t" r="r" b="b"/>
            <a:pathLst>
              <a:path w="1609089">
                <a:moveTo>
                  <a:pt x="0" y="0"/>
                </a:moveTo>
                <a:lnTo>
                  <a:pt x="867041" y="0"/>
                </a:lnTo>
                <a:lnTo>
                  <a:pt x="1608607" y="0"/>
                </a:lnTo>
              </a:path>
            </a:pathLst>
          </a:custGeom>
          <a:ln w="63500">
            <a:solidFill>
              <a:srgbClr val="EB5E37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3" name="object 93"/>
          <p:cNvSpPr/>
          <p:nvPr/>
        </p:nvSpPr>
        <p:spPr>
          <a:xfrm>
            <a:off x="712096" y="2268788"/>
            <a:ext cx="707105" cy="57582"/>
          </a:xfrm>
          <a:custGeom>
            <a:avLst/>
            <a:gdLst/>
            <a:ahLst/>
            <a:cxnLst/>
            <a:rect l="l" t="t" r="r" b="b"/>
            <a:pathLst>
              <a:path w="779780" h="63500">
                <a:moveTo>
                  <a:pt x="779321" y="0"/>
                </a:moveTo>
                <a:lnTo>
                  <a:pt x="0" y="0"/>
                </a:lnTo>
                <a:lnTo>
                  <a:pt x="0" y="63500"/>
                </a:lnTo>
                <a:lnTo>
                  <a:pt x="779321" y="63500"/>
                </a:lnTo>
                <a:lnTo>
                  <a:pt x="779321" y="0"/>
                </a:lnTo>
                <a:close/>
              </a:path>
            </a:pathLst>
          </a:custGeom>
          <a:solidFill>
            <a:srgbClr val="EB5E37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3" name="TextBox 2"/>
          <p:cNvSpPr txBox="1"/>
          <p:nvPr/>
        </p:nvSpPr>
        <p:spPr>
          <a:xfrm>
            <a:off x="1535516" y="2088260"/>
            <a:ext cx="1950045" cy="427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76" dirty="0">
                <a:solidFill>
                  <a:srgbClr val="F45C32"/>
                </a:solidFill>
                <a:latin typeface="Arial Black" panose="020B0A04020102020204" pitchFamily="34" charset="0"/>
              </a:rPr>
              <a:t>Для кого?</a:t>
            </a:r>
            <a:endParaRPr lang="en-US" sz="2176" dirty="0">
              <a:solidFill>
                <a:srgbClr val="F45C32"/>
              </a:solidFill>
              <a:latin typeface="Arial Black" panose="020B0A040201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89605" y="2047036"/>
            <a:ext cx="1950045" cy="762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76" dirty="0">
                <a:solidFill>
                  <a:srgbClr val="F45C32"/>
                </a:solidFill>
                <a:latin typeface="Arial Black" panose="020B0A04020102020204" pitchFamily="34" charset="0"/>
              </a:rPr>
              <a:t>В чем</a:t>
            </a:r>
          </a:p>
          <a:p>
            <a:r>
              <a:rPr lang="ru-RU" sz="2176" dirty="0">
                <a:solidFill>
                  <a:srgbClr val="F45C32"/>
                </a:solidFill>
                <a:latin typeface="Arial Black" panose="020B0A04020102020204" pitchFamily="34" charset="0"/>
              </a:rPr>
              <a:t>отличие?</a:t>
            </a:r>
            <a:endParaRPr lang="en-US" sz="2176" dirty="0">
              <a:solidFill>
                <a:srgbClr val="F45C32"/>
              </a:solidFill>
              <a:latin typeface="Arial Black" panose="020B0A040201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116935" y="2051233"/>
            <a:ext cx="1950045" cy="762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76" dirty="0">
                <a:solidFill>
                  <a:srgbClr val="F45C32"/>
                </a:solidFill>
                <a:latin typeface="Arial Black" panose="020B0A04020102020204" pitchFamily="34" charset="0"/>
              </a:rPr>
              <a:t>Что мы</a:t>
            </a:r>
          </a:p>
          <a:p>
            <a:r>
              <a:rPr lang="ru-RU" sz="2176" dirty="0">
                <a:solidFill>
                  <a:srgbClr val="F45C32"/>
                </a:solidFill>
                <a:latin typeface="Arial Black" panose="020B0A04020102020204" pitchFamily="34" charset="0"/>
              </a:rPr>
              <a:t>даем?</a:t>
            </a:r>
            <a:endParaRPr lang="en-US" sz="2176" dirty="0">
              <a:solidFill>
                <a:srgbClr val="F45C32"/>
              </a:solidFill>
              <a:latin typeface="Arial Black" panose="020B0A04020102020204" pitchFamily="34" charset="0"/>
            </a:endParaRPr>
          </a:p>
        </p:txBody>
      </p:sp>
      <p:sp>
        <p:nvSpPr>
          <p:cNvPr id="112" name="Прямоугольник 111"/>
          <p:cNvSpPr/>
          <p:nvPr/>
        </p:nvSpPr>
        <p:spPr>
          <a:xfrm>
            <a:off x="1556800" y="2738018"/>
            <a:ext cx="2221806" cy="1319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97" dirty="0">
                <a:solidFill>
                  <a:srgbClr val="F45C3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Частные инвесторы 25 – 60 </a:t>
            </a:r>
            <a:r>
              <a:rPr lang="ru-RU" sz="997" dirty="0">
                <a:solidFill>
                  <a:srgbClr val="F45C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 с горизонтом инвестирования 3-10 лет, кому важны регулярные выплаты без операционных хлопот</a:t>
            </a:r>
          </a:p>
          <a:p>
            <a:endParaRPr lang="ru-RU" sz="997" dirty="0">
              <a:solidFill>
                <a:srgbClr val="F45C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997" dirty="0">
              <a:solidFill>
                <a:srgbClr val="F45C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997" dirty="0">
              <a:solidFill>
                <a:srgbClr val="F45C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Прямоугольник 112"/>
          <p:cNvSpPr/>
          <p:nvPr/>
        </p:nvSpPr>
        <p:spPr>
          <a:xfrm>
            <a:off x="4116935" y="2945313"/>
            <a:ext cx="2705283" cy="859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97" dirty="0">
                <a:solidFill>
                  <a:srgbClr val="F45C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Современное решение для частного инвестора с низким порогом входа в клуб владельцев высоколиквидной коммерческой недвижимости стоимостью в миллиарды рублей.</a:t>
            </a:r>
            <a:endParaRPr lang="en-US" sz="997" dirty="0">
              <a:solidFill>
                <a:srgbClr val="F45C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Прямоугольник 113"/>
          <p:cNvSpPr/>
          <p:nvPr/>
        </p:nvSpPr>
        <p:spPr>
          <a:xfrm>
            <a:off x="6889606" y="3243109"/>
            <a:ext cx="4319664" cy="3509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5471" indent="-155471">
              <a:buFont typeface="Arial" panose="020B0604020202020204" pitchFamily="34" charset="0"/>
              <a:buChar char="•"/>
            </a:pPr>
            <a:r>
              <a:rPr lang="ru-RU" sz="1088" dirty="0">
                <a:solidFill>
                  <a:srgbClr val="F45C3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Реальный актив </a:t>
            </a:r>
            <a:r>
              <a:rPr lang="ru-RU" sz="997" dirty="0">
                <a:solidFill>
                  <a:srgbClr val="F45C32"/>
                </a:solidFill>
              </a:rPr>
              <a:t>- весь портфель фонда - построенные высококлассные коммерческие помещения застройщика «</a:t>
            </a:r>
            <a:r>
              <a:rPr lang="ru-RU" sz="997" dirty="0" err="1">
                <a:solidFill>
                  <a:srgbClr val="F45C32"/>
                </a:solidFill>
              </a:rPr>
              <a:t>Унистрой</a:t>
            </a:r>
            <a:r>
              <a:rPr lang="ru-RU" sz="997" dirty="0">
                <a:solidFill>
                  <a:srgbClr val="F45C32"/>
                </a:solidFill>
              </a:rPr>
              <a:t>» с надежными арендаторами. Защита капитала от инфляции за счет роста стоимости недвижимости и доходов от аренды.</a:t>
            </a:r>
            <a:endParaRPr lang="en-US" sz="997" dirty="0">
              <a:solidFill>
                <a:srgbClr val="F45C32"/>
              </a:solidFill>
            </a:endParaRPr>
          </a:p>
          <a:p>
            <a:pPr marL="155471" indent="-155471">
              <a:buFont typeface="Arial" panose="020B0604020202020204" pitchFamily="34" charset="0"/>
              <a:buChar char="•"/>
            </a:pPr>
            <a:endParaRPr lang="ru-RU" sz="453" dirty="0">
              <a:solidFill>
                <a:srgbClr val="F45C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5471" indent="-155471">
              <a:buFont typeface="Arial" panose="020B0604020202020204" pitchFamily="34" charset="0"/>
              <a:buChar char="•"/>
            </a:pPr>
            <a:r>
              <a:rPr lang="ru-RU" sz="1088" dirty="0">
                <a:solidFill>
                  <a:srgbClr val="F45C3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Высоколиквидные помещения </a:t>
            </a:r>
            <a:r>
              <a:rPr lang="ru-RU" sz="997" dirty="0">
                <a:solidFill>
                  <a:srgbClr val="F45C32"/>
                </a:solidFill>
              </a:rPr>
              <a:t>- ЗПИФ «Стрит Альянс» владеет и управляет всем пулом недвижимости в ЖК, что позволяет соблюдать концепцию инфраструктуры, не создавать избыточную конкуренцию между арендаторами и собственниками,  сохранять стабильный рост арендных ставок.</a:t>
            </a:r>
          </a:p>
          <a:p>
            <a:pPr marL="155471" indent="-155471">
              <a:buFont typeface="Arial" panose="020B0604020202020204" pitchFamily="34" charset="0"/>
              <a:buChar char="•"/>
            </a:pPr>
            <a:endParaRPr lang="ru-RU" sz="453" dirty="0">
              <a:solidFill>
                <a:srgbClr val="F45C32"/>
              </a:solidFill>
            </a:endParaRPr>
          </a:p>
          <a:p>
            <a:pPr marL="155471" indent="-155471">
              <a:buFont typeface="Arial" panose="020B0604020202020204" pitchFamily="34" charset="0"/>
              <a:buChar char="•"/>
            </a:pPr>
            <a:r>
              <a:rPr lang="ru-RU" sz="1088" dirty="0">
                <a:solidFill>
                  <a:srgbClr val="F45C3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Выход в метры </a:t>
            </a:r>
            <a:r>
              <a:rPr lang="ru-RU" sz="997" dirty="0">
                <a:solidFill>
                  <a:srgbClr val="F45C32"/>
                </a:solidFill>
              </a:rPr>
              <a:t>– пайщики фонда получают эксклюзивный доступ к предпродажам коммерческих помещений в период закрытия фонда. А также эксклюзивную возможность обмена паев на квадратные метры в коммерческую или жилую недвижимость от застройщика на привилегированных условиях.</a:t>
            </a:r>
          </a:p>
          <a:p>
            <a:pPr marL="155471" indent="-155471">
              <a:buFont typeface="Arial" panose="020B0604020202020204" pitchFamily="34" charset="0"/>
              <a:buChar char="•"/>
            </a:pPr>
            <a:endParaRPr lang="ru-RU" sz="453" dirty="0">
              <a:solidFill>
                <a:srgbClr val="F45C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5471" indent="-155471">
              <a:buFont typeface="Arial" panose="020B0604020202020204" pitchFamily="34" charset="0"/>
              <a:buChar char="•"/>
            </a:pPr>
            <a:r>
              <a:rPr lang="ru-RU" sz="1088" dirty="0">
                <a:solidFill>
                  <a:srgbClr val="F45C3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Доход и предсказуемость </a:t>
            </a:r>
            <a:r>
              <a:rPr lang="ru-RU" sz="997" dirty="0">
                <a:solidFill>
                  <a:srgbClr val="F45C32"/>
                </a:solidFill>
              </a:rPr>
              <a:t>– долгосрочные договоры аренды и ежеквартальные выплаты.</a:t>
            </a:r>
          </a:p>
          <a:p>
            <a:pPr marL="155471" indent="-155471">
              <a:buFont typeface="Arial" panose="020B0604020202020204" pitchFamily="34" charset="0"/>
              <a:buChar char="•"/>
            </a:pPr>
            <a:endParaRPr lang="ru-RU" sz="453" dirty="0">
              <a:solidFill>
                <a:srgbClr val="F45C32"/>
              </a:solidFill>
            </a:endParaRPr>
          </a:p>
          <a:p>
            <a:pPr marL="155471" indent="-155471">
              <a:buFont typeface="Arial" panose="020B0604020202020204" pitchFamily="34" charset="0"/>
              <a:buChar char="•"/>
            </a:pPr>
            <a:r>
              <a:rPr lang="ru-RU" sz="1088" dirty="0">
                <a:solidFill>
                  <a:srgbClr val="F45C3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Без операционной рутины</a:t>
            </a:r>
            <a:r>
              <a:rPr lang="ru-RU" sz="997" dirty="0">
                <a:solidFill>
                  <a:srgbClr val="F45C32"/>
                </a:solidFill>
              </a:rPr>
              <a:t>: управление, арендаторы, обслуживание - на стороне профессиональной команды ЗПИФ «Стрит Альянс».</a:t>
            </a:r>
            <a:endParaRPr lang="en-US" sz="997" dirty="0">
              <a:solidFill>
                <a:srgbClr val="F45C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432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8F7C28-2BA9-4D73-4A69-918A7F0BA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7DE28C9-AE8F-E9A5-4BFA-5C8D37B0D1FF}"/>
              </a:ext>
            </a:extLst>
          </p:cNvPr>
          <p:cNvSpPr txBox="1"/>
          <p:nvPr/>
        </p:nvSpPr>
        <p:spPr>
          <a:xfrm>
            <a:off x="4155810" y="2344856"/>
            <a:ext cx="3548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0C2564"/>
                </a:solidFill>
                <a:latin typeface="Arial Black" panose="020B0A04020102020204" pitchFamily="34" charset="0"/>
              </a:rPr>
              <a:t>Новый уровень доходности. </a:t>
            </a:r>
          </a:p>
          <a:p>
            <a:r>
              <a:rPr lang="ru-RU" sz="1200" dirty="0">
                <a:solidFill>
                  <a:srgbClr val="0C2564"/>
                </a:solidFill>
                <a:latin typeface="Arial Black" panose="020B0A04020102020204" pitchFamily="34" charset="0"/>
              </a:rPr>
              <a:t>Знакомый уровень доверия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842F61-85A9-5FEE-EAB0-17947DEB6D7A}"/>
              </a:ext>
            </a:extLst>
          </p:cNvPr>
          <p:cNvSpPr txBox="1"/>
          <p:nvPr/>
        </p:nvSpPr>
        <p:spPr>
          <a:xfrm>
            <a:off x="6989987" y="2340047"/>
            <a:ext cx="2730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0C2564"/>
                </a:solidFill>
                <a:latin typeface="Arial Black" panose="020B0A04020102020204" pitchFamily="34" charset="0"/>
              </a:rPr>
              <a:t>Свобода вместо рутины. Доход без усилий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AAE344-942E-7FC9-E257-E9E413A16AB6}"/>
              </a:ext>
            </a:extLst>
          </p:cNvPr>
          <p:cNvSpPr txBox="1"/>
          <p:nvPr/>
        </p:nvSpPr>
        <p:spPr>
          <a:xfrm>
            <a:off x="9508997" y="2322384"/>
            <a:ext cx="2112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0C2564"/>
                </a:solidFill>
                <a:latin typeface="Arial Black" panose="020B0A04020102020204" pitchFamily="34" charset="0"/>
              </a:rPr>
              <a:t>Недвижимость </a:t>
            </a:r>
          </a:p>
          <a:p>
            <a:r>
              <a:rPr lang="ru-RU" sz="1200" dirty="0">
                <a:solidFill>
                  <a:srgbClr val="0C2564"/>
                </a:solidFill>
                <a:latin typeface="Arial Black" panose="020B0A04020102020204" pitchFamily="34" charset="0"/>
              </a:rPr>
              <a:t>по оптовым ценам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F259C4A-2CA0-95EC-41EE-682E716023BB}"/>
              </a:ext>
            </a:extLst>
          </p:cNvPr>
          <p:cNvSpPr/>
          <p:nvPr/>
        </p:nvSpPr>
        <p:spPr>
          <a:xfrm>
            <a:off x="-1" y="0"/>
            <a:ext cx="3787393" cy="68580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474EC4-12E2-9262-3579-7D510BD79B09}"/>
              </a:ext>
            </a:extLst>
          </p:cNvPr>
          <p:cNvSpPr txBox="1"/>
          <p:nvPr/>
        </p:nvSpPr>
        <p:spPr>
          <a:xfrm>
            <a:off x="252778" y="416974"/>
            <a:ext cx="34635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FF4723"/>
                </a:solidFill>
                <a:latin typeface="Arial Black" panose="020B0A04020102020204" pitchFamily="34" charset="0"/>
              </a:rPr>
              <a:t>ПОЧЕМУ</a:t>
            </a:r>
            <a:br>
              <a:rPr lang="ru-RU" sz="2400" dirty="0">
                <a:solidFill>
                  <a:srgbClr val="FF4723"/>
                </a:solidFill>
                <a:latin typeface="Arial Black" panose="020B0A04020102020204" pitchFamily="34" charset="0"/>
              </a:rPr>
            </a:br>
            <a:r>
              <a:rPr lang="ru-RU" sz="2400" dirty="0">
                <a:solidFill>
                  <a:srgbClr val="FF4723"/>
                </a:solidFill>
                <a:latin typeface="Arial Black" panose="020B0A04020102020204" pitchFamily="34" charset="0"/>
              </a:rPr>
              <a:t>ПАЙ ЗПИФ НЕДВИЖИМОСТЬ?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1C7405D-459F-FE9F-1887-A640D2E81F43}"/>
              </a:ext>
            </a:extLst>
          </p:cNvPr>
          <p:cNvSpPr/>
          <p:nvPr/>
        </p:nvSpPr>
        <p:spPr>
          <a:xfrm>
            <a:off x="252779" y="2191432"/>
            <a:ext cx="329723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Недвижимость сохраняет фундаментальную ценность даже в условиях экономической нестабильности или политических изменений, в отличие от бизнеса, который может обанкротиться, стартапа с его рисками или валюты, подверженной обесцениванию</a:t>
            </a:r>
            <a:endParaRPr lang="en-US" sz="1100" dirty="0">
              <a:solidFill>
                <a:srgbClr val="2133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F62443-EBF3-822B-9FD8-6FDAA3E677C7}"/>
              </a:ext>
            </a:extLst>
          </p:cNvPr>
          <p:cNvSpPr txBox="1"/>
          <p:nvPr/>
        </p:nvSpPr>
        <p:spPr>
          <a:xfrm flipH="1">
            <a:off x="252778" y="1758331"/>
            <a:ext cx="32972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C2564"/>
                </a:solidFill>
                <a:latin typeface="Arial Black" panose="020B0A04020102020204" pitchFamily="34" charset="0"/>
              </a:rPr>
              <a:t>РЕАЛЬНЫЙ АКТИВ</a:t>
            </a:r>
            <a:endParaRPr lang="en-US" sz="1600" dirty="0">
              <a:solidFill>
                <a:srgbClr val="0C2564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B4EBD15-193D-5072-C008-20CC3FB56411}"/>
              </a:ext>
            </a:extLst>
          </p:cNvPr>
          <p:cNvSpPr/>
          <p:nvPr/>
        </p:nvSpPr>
        <p:spPr>
          <a:xfrm>
            <a:off x="239971" y="3868741"/>
            <a:ext cx="32972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На помещения стрит ритейла в ЖК уже заключены договоры аренды сроком в среднем на 5 лет вперед. Это делает денежный поток инвестора более предсказуемым.</a:t>
            </a:r>
            <a:endParaRPr lang="en-US" sz="1100" dirty="0">
              <a:solidFill>
                <a:srgbClr val="2133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CD50AC-289E-B75B-79F2-6C20592341B6}"/>
              </a:ext>
            </a:extLst>
          </p:cNvPr>
          <p:cNvSpPr txBox="1"/>
          <p:nvPr/>
        </p:nvSpPr>
        <p:spPr>
          <a:xfrm flipH="1">
            <a:off x="239970" y="3435640"/>
            <a:ext cx="32972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C2564"/>
                </a:solidFill>
                <a:latin typeface="Arial Black" panose="020B0A04020102020204" pitchFamily="34" charset="0"/>
              </a:rPr>
              <a:t>АРЕНДНЫЕ ВЫПЛАТЫ</a:t>
            </a:r>
            <a:endParaRPr lang="en-US" sz="1600" dirty="0">
              <a:solidFill>
                <a:srgbClr val="0C2564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624603D-9A0C-F126-A30B-0D1A73E4B83E}"/>
              </a:ext>
            </a:extLst>
          </p:cNvPr>
          <p:cNvSpPr/>
          <p:nvPr/>
        </p:nvSpPr>
        <p:spPr>
          <a:xfrm>
            <a:off x="252705" y="5355540"/>
            <a:ext cx="329723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Инфляция повышает стоимость товаров и услуг повседневного спроса. Такой товар представлен у 99% арендаторов стрит ритейла. Поэтому аренда всегда растет не смотря на кризис.</a:t>
            </a:r>
            <a:endParaRPr lang="en-US" sz="1100" dirty="0">
              <a:solidFill>
                <a:srgbClr val="2133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965446-7C6A-70C2-90FA-130E0D0955FD}"/>
              </a:ext>
            </a:extLst>
          </p:cNvPr>
          <p:cNvSpPr txBox="1"/>
          <p:nvPr/>
        </p:nvSpPr>
        <p:spPr>
          <a:xfrm flipH="1">
            <a:off x="252704" y="4922439"/>
            <a:ext cx="32972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C2564"/>
                </a:solidFill>
                <a:latin typeface="Arial Black" panose="020B0A04020102020204" pitchFamily="34" charset="0"/>
              </a:rPr>
              <a:t>ЗАЩИТА ОТ ИНФЛЯЦИИ</a:t>
            </a:r>
            <a:endParaRPr lang="en-US" sz="1600" dirty="0">
              <a:solidFill>
                <a:srgbClr val="0C2564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9AADA7-9E8B-6491-C4C7-7A658A5A26E4}"/>
              </a:ext>
            </a:extLst>
          </p:cNvPr>
          <p:cNvSpPr txBox="1"/>
          <p:nvPr/>
        </p:nvSpPr>
        <p:spPr>
          <a:xfrm>
            <a:off x="5449497" y="5941089"/>
            <a:ext cx="531960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rgbClr val="FF4723"/>
                </a:solidFill>
                <a:latin typeface="Arial Black" panose="020B0A04020102020204" pitchFamily="34" charset="0"/>
              </a:rPr>
              <a:t>Фонд СТРИТ АЛЬЯНС – возможность попасть на закрытый рынок высококлассной коммерческой недвижимости и воспользоваться преимуществами ее владения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4909A799-D8D5-22F9-031D-2A5ABF19A165}"/>
              </a:ext>
            </a:extLst>
          </p:cNvPr>
          <p:cNvSpPr/>
          <p:nvPr/>
        </p:nvSpPr>
        <p:spPr>
          <a:xfrm>
            <a:off x="4496133" y="4202645"/>
            <a:ext cx="540000" cy="953695"/>
          </a:xfrm>
          <a:prstGeom prst="rect">
            <a:avLst/>
          </a:prstGeom>
          <a:solidFill>
            <a:srgbClr val="0C25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kern="120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01B609A4-D914-7267-5E36-A51F7AABBC1B}"/>
              </a:ext>
            </a:extLst>
          </p:cNvPr>
          <p:cNvSpPr/>
          <p:nvPr/>
        </p:nvSpPr>
        <p:spPr>
          <a:xfrm>
            <a:off x="5046698" y="3200543"/>
            <a:ext cx="540000" cy="1955798"/>
          </a:xfrm>
          <a:prstGeom prst="rect">
            <a:avLst/>
          </a:prstGeom>
          <a:solidFill>
            <a:srgbClr val="FF47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kern="12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67B158-5253-7B48-8743-8B8F30FB52A3}"/>
              </a:ext>
            </a:extLst>
          </p:cNvPr>
          <p:cNvSpPr txBox="1"/>
          <p:nvPr/>
        </p:nvSpPr>
        <p:spPr>
          <a:xfrm>
            <a:off x="4060332" y="2990272"/>
            <a:ext cx="89811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Сценарный прогноз выплат</a:t>
            </a:r>
          </a:p>
          <a:p>
            <a:pPr algn="r"/>
            <a:r>
              <a:rPr lang="ru-RU" sz="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годовых</a:t>
            </a:r>
            <a:endParaRPr lang="en-US" sz="1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02B9B59-6A66-CEC4-6BE1-80B9348FC16F}"/>
              </a:ext>
            </a:extLst>
          </p:cNvPr>
          <p:cNvSpPr txBox="1"/>
          <p:nvPr/>
        </p:nvSpPr>
        <p:spPr>
          <a:xfrm>
            <a:off x="5762791" y="2932076"/>
            <a:ext cx="13193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F85508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 2 раза</a:t>
            </a:r>
            <a:endParaRPr lang="en-US" sz="700" dirty="0">
              <a:solidFill>
                <a:srgbClr val="F85508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D5DEA69-204D-4B0C-9F5B-5303DF5EC2AB}"/>
              </a:ext>
            </a:extLst>
          </p:cNvPr>
          <p:cNvSpPr txBox="1"/>
          <p:nvPr/>
        </p:nvSpPr>
        <p:spPr>
          <a:xfrm>
            <a:off x="4496134" y="4344032"/>
            <a:ext cx="540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82ED5FF-4B41-F96C-F7B1-EE791CC0885F}"/>
              </a:ext>
            </a:extLst>
          </p:cNvPr>
          <p:cNvSpPr txBox="1"/>
          <p:nvPr/>
        </p:nvSpPr>
        <p:spPr>
          <a:xfrm>
            <a:off x="5055319" y="3654072"/>
            <a:ext cx="540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5C8F03F-C548-407A-6FE0-F3FD72BFD52B}"/>
              </a:ext>
            </a:extLst>
          </p:cNvPr>
          <p:cNvSpPr txBox="1"/>
          <p:nvPr/>
        </p:nvSpPr>
        <p:spPr>
          <a:xfrm>
            <a:off x="4446453" y="5164797"/>
            <a:ext cx="63936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Квартира</a:t>
            </a:r>
            <a:endParaRPr lang="en-US" sz="1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1CCAEE2-8C1A-83FA-3DE9-FC120FF9099E}"/>
              </a:ext>
            </a:extLst>
          </p:cNvPr>
          <p:cNvSpPr txBox="1"/>
          <p:nvPr/>
        </p:nvSpPr>
        <p:spPr>
          <a:xfrm>
            <a:off x="4942348" y="5164797"/>
            <a:ext cx="77185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Паи фонда</a:t>
            </a:r>
            <a:endParaRPr lang="en-US" sz="1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83FE72B9-EE04-0E4D-B104-3A7E1CD80DC7}"/>
              </a:ext>
            </a:extLst>
          </p:cNvPr>
          <p:cNvGrpSpPr/>
          <p:nvPr/>
        </p:nvGrpSpPr>
        <p:grpSpPr>
          <a:xfrm>
            <a:off x="5586698" y="3200543"/>
            <a:ext cx="229564" cy="592526"/>
            <a:chOff x="5794138" y="1464386"/>
            <a:chExt cx="220944" cy="1135355"/>
          </a:xfrm>
        </p:grpSpPr>
        <p:cxnSp>
          <p:nvCxnSpPr>
            <p:cNvPr id="31" name="Соединитель: уступ 30">
              <a:extLst>
                <a:ext uri="{FF2B5EF4-FFF2-40B4-BE49-F238E27FC236}">
                  <a16:creationId xmlns:a16="http://schemas.microsoft.com/office/drawing/2014/main" id="{B5530595-FF38-3F52-283B-FA9DF6BB168F}"/>
                </a:ext>
              </a:extLst>
            </p:cNvPr>
            <p:cNvCxnSpPr>
              <a:cxnSpLocks/>
            </p:cNvCxnSpPr>
            <p:nvPr/>
          </p:nvCxnSpPr>
          <p:spPr>
            <a:xfrm>
              <a:off x="5794138" y="1464386"/>
              <a:ext cx="220944" cy="191288"/>
            </a:xfrm>
            <a:prstGeom prst="bentConnector3">
              <a:avLst>
                <a:gd name="adj1" fmla="val 50000"/>
              </a:avLst>
            </a:prstGeom>
            <a:ln w="9525">
              <a:solidFill>
                <a:srgbClr val="FF472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Соединитель: уступ 31">
              <a:extLst>
                <a:ext uri="{FF2B5EF4-FFF2-40B4-BE49-F238E27FC236}">
                  <a16:creationId xmlns:a16="http://schemas.microsoft.com/office/drawing/2014/main" id="{EFED615B-84B9-EAF4-0A14-99687581C7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94138" y="1655674"/>
              <a:ext cx="112679" cy="944067"/>
            </a:xfrm>
            <a:prstGeom prst="bentConnector2">
              <a:avLst/>
            </a:prstGeom>
            <a:ln w="9525">
              <a:solidFill>
                <a:srgbClr val="FF472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9700269E-F142-1FC9-CD14-1F7B1F761D02}"/>
              </a:ext>
            </a:extLst>
          </p:cNvPr>
          <p:cNvSpPr txBox="1"/>
          <p:nvPr/>
        </p:nvSpPr>
        <p:spPr>
          <a:xfrm>
            <a:off x="5762791" y="3117715"/>
            <a:ext cx="96872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больше арендных выплат, чем от квартиры</a:t>
            </a:r>
            <a:endParaRPr lang="en-US" sz="1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7076580-8662-C021-048E-EFB183FF8AA2}"/>
              </a:ext>
            </a:extLst>
          </p:cNvPr>
          <p:cNvSpPr txBox="1"/>
          <p:nvPr/>
        </p:nvSpPr>
        <p:spPr>
          <a:xfrm>
            <a:off x="5757507" y="3557449"/>
            <a:ext cx="1114068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Долгосрочные договоры аренды, средний срок договора 8 лет* </a:t>
            </a:r>
          </a:p>
          <a:p>
            <a:endParaRPr lang="ru-RU" sz="7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Надежные арендаторы: Магнит, Верный, Дикси и др.</a:t>
            </a:r>
          </a:p>
          <a:p>
            <a:endParaRPr lang="ru-RU" sz="7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Ежеквартальные выплаты</a:t>
            </a:r>
          </a:p>
        </p:txBody>
      </p: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86287B5E-E210-D2A2-32BE-9AE1B0F3416C}"/>
              </a:ext>
            </a:extLst>
          </p:cNvPr>
          <p:cNvCxnSpPr>
            <a:cxnSpLocks/>
          </p:cNvCxnSpPr>
          <p:nvPr/>
        </p:nvCxnSpPr>
        <p:spPr>
          <a:xfrm>
            <a:off x="5857424" y="3509145"/>
            <a:ext cx="792000" cy="0"/>
          </a:xfrm>
          <a:prstGeom prst="line">
            <a:avLst/>
          </a:prstGeom>
          <a:ln w="9525">
            <a:solidFill>
              <a:srgbClr val="0C256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28089DAE-DCD4-7299-581B-3B3C16430A79}"/>
              </a:ext>
            </a:extLst>
          </p:cNvPr>
          <p:cNvCxnSpPr>
            <a:cxnSpLocks/>
          </p:cNvCxnSpPr>
          <p:nvPr/>
        </p:nvCxnSpPr>
        <p:spPr>
          <a:xfrm>
            <a:off x="5836140" y="4884417"/>
            <a:ext cx="792000" cy="0"/>
          </a:xfrm>
          <a:prstGeom prst="line">
            <a:avLst/>
          </a:prstGeom>
          <a:ln w="9525">
            <a:solidFill>
              <a:srgbClr val="0C256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BB994C39-BC4C-98ED-2D7F-69165C2650B5}"/>
              </a:ext>
            </a:extLst>
          </p:cNvPr>
          <p:cNvSpPr txBox="1"/>
          <p:nvPr/>
        </p:nvSpPr>
        <p:spPr>
          <a:xfrm>
            <a:off x="5767897" y="5008654"/>
            <a:ext cx="97105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*средневзвешенный срок аренды, с учетом площади арендуемых помещений</a:t>
            </a:r>
          </a:p>
        </p:txBody>
      </p:sp>
      <p:sp>
        <p:nvSpPr>
          <p:cNvPr id="54" name="Прямоугольник: скругленные углы 53">
            <a:extLst>
              <a:ext uri="{FF2B5EF4-FFF2-40B4-BE49-F238E27FC236}">
                <a16:creationId xmlns:a16="http://schemas.microsoft.com/office/drawing/2014/main" id="{93FBFDF9-0E08-68C3-E91A-B211BD677BD2}"/>
              </a:ext>
            </a:extLst>
          </p:cNvPr>
          <p:cNvSpPr/>
          <p:nvPr/>
        </p:nvSpPr>
        <p:spPr>
          <a:xfrm>
            <a:off x="7272112" y="3107749"/>
            <a:ext cx="958526" cy="2392252"/>
          </a:xfrm>
          <a:prstGeom prst="roundRect">
            <a:avLst>
              <a:gd name="adj" fmla="val 7335"/>
            </a:avLst>
          </a:prstGeom>
          <a:noFill/>
          <a:ln w="9525">
            <a:solidFill>
              <a:srgbClr val="0C25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C2564"/>
                </a:solidFill>
              </a:ln>
              <a:noFill/>
            </a:endParaRPr>
          </a:p>
        </p:txBody>
      </p: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7A745440-DFE0-E561-5E1E-C3C579A81293}"/>
              </a:ext>
            </a:extLst>
          </p:cNvPr>
          <p:cNvSpPr/>
          <p:nvPr/>
        </p:nvSpPr>
        <p:spPr>
          <a:xfrm>
            <a:off x="8307146" y="3107749"/>
            <a:ext cx="958526" cy="2392252"/>
          </a:xfrm>
          <a:prstGeom prst="roundRect">
            <a:avLst>
              <a:gd name="adj" fmla="val 7335"/>
            </a:avLst>
          </a:prstGeom>
          <a:solidFill>
            <a:srgbClr val="FF4723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C2564"/>
                </a:solidFill>
              </a:ln>
              <a:noFill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B81C915-973E-95C2-5718-5C174B74F0EC}"/>
              </a:ext>
            </a:extLst>
          </p:cNvPr>
          <p:cNvSpPr txBox="1"/>
          <p:nvPr/>
        </p:nvSpPr>
        <p:spPr>
          <a:xfrm>
            <a:off x="7272106" y="3382854"/>
            <a:ext cx="981005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Самостоятельно нужно:</a:t>
            </a:r>
          </a:p>
          <a:p>
            <a:pPr marL="72000" indent="-72000">
              <a:buClr>
                <a:srgbClr val="0C2564"/>
              </a:buClr>
              <a:buFont typeface="Arial" panose="020B0604020202020204" pitchFamily="34" charset="0"/>
              <a:buChar char="•"/>
            </a:pPr>
            <a:endParaRPr lang="ru-RU" sz="5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000" indent="-72000">
              <a:buClr>
                <a:srgbClr val="0C2564"/>
              </a:buClr>
              <a:buFont typeface="Arial" panose="020B0604020202020204" pitchFamily="34" charset="0"/>
              <a:buChar char="•"/>
            </a:pPr>
            <a:r>
              <a:rPr lang="ru-RU" sz="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подбирать качественный объект</a:t>
            </a:r>
          </a:p>
          <a:p>
            <a:pPr marL="72000" indent="-72000">
              <a:buClr>
                <a:srgbClr val="0C2564"/>
              </a:buClr>
              <a:buFont typeface="Arial" panose="020B0604020202020204" pitchFamily="34" charset="0"/>
              <a:buChar char="•"/>
            </a:pPr>
            <a:endParaRPr lang="ru-RU" sz="5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000" indent="-72000">
              <a:buClr>
                <a:srgbClr val="0C2564"/>
              </a:buClr>
              <a:buFont typeface="Arial" panose="020B0604020202020204" pitchFamily="34" charset="0"/>
              <a:buChar char="•"/>
            </a:pPr>
            <a:r>
              <a:rPr lang="ru-RU" sz="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оформлять покупку и продажу</a:t>
            </a:r>
          </a:p>
          <a:p>
            <a:pPr marL="72000" indent="-72000">
              <a:buClr>
                <a:srgbClr val="0C2564"/>
              </a:buClr>
              <a:buFont typeface="Arial" panose="020B0604020202020204" pitchFamily="34" charset="0"/>
              <a:buChar char="•"/>
            </a:pPr>
            <a:endParaRPr lang="ru-RU" sz="5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000" indent="-72000">
              <a:buClr>
                <a:srgbClr val="0C2564"/>
              </a:buClr>
              <a:buFont typeface="Arial" panose="020B0604020202020204" pitchFamily="34" charset="0"/>
              <a:buChar char="•"/>
            </a:pPr>
            <a:r>
              <a:rPr lang="ru-RU" sz="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обслуживать и ремонтировать</a:t>
            </a:r>
          </a:p>
          <a:p>
            <a:pPr marL="72000" indent="-72000">
              <a:buClr>
                <a:srgbClr val="0C2564"/>
              </a:buClr>
              <a:buFont typeface="Arial" panose="020B0604020202020204" pitchFamily="34" charset="0"/>
              <a:buChar char="•"/>
            </a:pPr>
            <a:endParaRPr lang="ru-RU" sz="5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000" indent="-72000">
              <a:buClr>
                <a:srgbClr val="0C2564"/>
              </a:buClr>
              <a:buFont typeface="Arial" panose="020B0604020202020204" pitchFamily="34" charset="0"/>
              <a:buChar char="•"/>
            </a:pPr>
            <a:r>
              <a:rPr lang="ru-RU" sz="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искать арендатора</a:t>
            </a:r>
          </a:p>
          <a:p>
            <a:pPr marL="72000" indent="-72000">
              <a:buClr>
                <a:srgbClr val="0C2564"/>
              </a:buClr>
              <a:buFont typeface="Arial" panose="020B0604020202020204" pitchFamily="34" charset="0"/>
              <a:buChar char="•"/>
            </a:pPr>
            <a:endParaRPr lang="ru-RU" sz="5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000" indent="-72000">
              <a:buClr>
                <a:srgbClr val="0C2564"/>
              </a:buClr>
              <a:buFont typeface="Arial" panose="020B0604020202020204" pitchFamily="34" charset="0"/>
              <a:buChar char="•"/>
            </a:pPr>
            <a:r>
              <a:rPr lang="ru-RU" sz="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контролировать арендатора и оплату аренды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EE83D97-0FD7-4E7A-56D5-416FF99A1517}"/>
              </a:ext>
            </a:extLst>
          </p:cNvPr>
          <p:cNvSpPr txBox="1"/>
          <p:nvPr/>
        </p:nvSpPr>
        <p:spPr>
          <a:xfrm>
            <a:off x="8355142" y="3391673"/>
            <a:ext cx="9500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Самостоятельно нужно: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39F1CB6-49BD-1FEF-2D24-4F3F0DFEFFA9}"/>
              </a:ext>
            </a:extLst>
          </p:cNvPr>
          <p:cNvSpPr txBox="1"/>
          <p:nvPr/>
        </p:nvSpPr>
        <p:spPr>
          <a:xfrm>
            <a:off x="8348023" y="4139565"/>
            <a:ext cx="10239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ПОЛУЧАТЬ ДЕВИДЕНДЫ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53C8DDC-0111-232D-D80B-5EA7BE79AD23}"/>
              </a:ext>
            </a:extLst>
          </p:cNvPr>
          <p:cNvSpPr txBox="1"/>
          <p:nvPr/>
        </p:nvSpPr>
        <p:spPr>
          <a:xfrm>
            <a:off x="7280733" y="3124152"/>
            <a:ext cx="80749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dirty="0">
                <a:solidFill>
                  <a:srgbClr val="0C2564"/>
                </a:solidFill>
                <a:latin typeface="Arial Black" panose="020B0A04020102020204" pitchFamily="34" charset="0"/>
              </a:rPr>
              <a:t>Помещение</a:t>
            </a:r>
            <a:endParaRPr lang="en-US" sz="700" dirty="0">
              <a:solidFill>
                <a:srgbClr val="0C2564"/>
              </a:solidFill>
              <a:latin typeface="Arial Black" panose="020B0A040201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938E71B-86F2-47F9-E266-DFE25D58F91C}"/>
              </a:ext>
            </a:extLst>
          </p:cNvPr>
          <p:cNvSpPr txBox="1"/>
          <p:nvPr/>
        </p:nvSpPr>
        <p:spPr>
          <a:xfrm>
            <a:off x="8369186" y="3105031"/>
            <a:ext cx="77185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dirty="0">
                <a:solidFill>
                  <a:schemeClr val="bg1"/>
                </a:solidFill>
                <a:latin typeface="Arial Black" panose="020B0A04020102020204" pitchFamily="34" charset="0"/>
              </a:rPr>
              <a:t>Паи фонда</a:t>
            </a:r>
            <a:endParaRPr lang="en-US" sz="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4" name="Прямоугольник: скругленные углы 63">
            <a:extLst>
              <a:ext uri="{FF2B5EF4-FFF2-40B4-BE49-F238E27FC236}">
                <a16:creationId xmlns:a16="http://schemas.microsoft.com/office/drawing/2014/main" id="{AB17D03A-0651-3C6B-E3CE-79B84177EF2F}"/>
              </a:ext>
            </a:extLst>
          </p:cNvPr>
          <p:cNvSpPr/>
          <p:nvPr/>
        </p:nvSpPr>
        <p:spPr>
          <a:xfrm>
            <a:off x="9584458" y="3074456"/>
            <a:ext cx="958526" cy="2392252"/>
          </a:xfrm>
          <a:prstGeom prst="roundRect">
            <a:avLst>
              <a:gd name="adj" fmla="val 7335"/>
            </a:avLst>
          </a:prstGeom>
          <a:noFill/>
          <a:ln w="9525">
            <a:solidFill>
              <a:srgbClr val="0C25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C2564"/>
                </a:solidFill>
              </a:ln>
              <a:noFill/>
            </a:endParaRPr>
          </a:p>
        </p:txBody>
      </p:sp>
      <p:sp>
        <p:nvSpPr>
          <p:cNvPr id="65" name="Прямоугольник: скругленные углы 64">
            <a:extLst>
              <a:ext uri="{FF2B5EF4-FFF2-40B4-BE49-F238E27FC236}">
                <a16:creationId xmlns:a16="http://schemas.microsoft.com/office/drawing/2014/main" id="{45E60380-EDB6-531B-EDE3-4BD741B2EC7C}"/>
              </a:ext>
            </a:extLst>
          </p:cNvPr>
          <p:cNvSpPr/>
          <p:nvPr/>
        </p:nvSpPr>
        <p:spPr>
          <a:xfrm>
            <a:off x="10619492" y="3074456"/>
            <a:ext cx="958526" cy="2392252"/>
          </a:xfrm>
          <a:prstGeom prst="roundRect">
            <a:avLst>
              <a:gd name="adj" fmla="val 7335"/>
            </a:avLst>
          </a:prstGeom>
          <a:solidFill>
            <a:srgbClr val="FF4723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C2564"/>
                </a:solidFill>
              </a:ln>
              <a:noFill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DB41E2C-6680-98BE-9034-0B16FCCC89EE}"/>
              </a:ext>
            </a:extLst>
          </p:cNvPr>
          <p:cNvSpPr txBox="1"/>
          <p:nvPr/>
        </p:nvSpPr>
        <p:spPr>
          <a:xfrm>
            <a:off x="9592921" y="3099336"/>
            <a:ext cx="9416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dirty="0">
                <a:solidFill>
                  <a:srgbClr val="0C2564"/>
                </a:solidFill>
                <a:latin typeface="Arial Black" panose="020B0A04020102020204" pitchFamily="34" charset="0"/>
              </a:rPr>
              <a:t>Помещение стрит ритейл в новом ЖК</a:t>
            </a:r>
            <a:endParaRPr lang="en-US" sz="700" dirty="0">
              <a:solidFill>
                <a:srgbClr val="0C2564"/>
              </a:solidFill>
              <a:latin typeface="Arial Black" panose="020B0A040201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B9DA929-46AB-CECD-3F86-79BA02476B12}"/>
              </a:ext>
            </a:extLst>
          </p:cNvPr>
          <p:cNvSpPr txBox="1"/>
          <p:nvPr/>
        </p:nvSpPr>
        <p:spPr>
          <a:xfrm>
            <a:off x="10695403" y="3202689"/>
            <a:ext cx="77185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dirty="0">
                <a:solidFill>
                  <a:schemeClr val="bg1"/>
                </a:solidFill>
                <a:latin typeface="Arial Black" panose="020B0A04020102020204" pitchFamily="34" charset="0"/>
              </a:rPr>
              <a:t>Паи фонда</a:t>
            </a:r>
            <a:endParaRPr lang="en-US" sz="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9CE9625-DB18-41C6-6A13-A7FD025BC995}"/>
              </a:ext>
            </a:extLst>
          </p:cNvPr>
          <p:cNvSpPr txBox="1"/>
          <p:nvPr/>
        </p:nvSpPr>
        <p:spPr>
          <a:xfrm>
            <a:off x="9561979" y="3470768"/>
            <a:ext cx="94160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</a:t>
            </a:r>
            <a:r>
              <a:rPr lang="ru-RU" sz="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млн.₽</a:t>
            </a:r>
            <a:endParaRPr lang="en-US" sz="1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FA17FE9-F3CD-F23B-6DC2-3417868C2B10}"/>
              </a:ext>
            </a:extLst>
          </p:cNvPr>
          <p:cNvSpPr txBox="1"/>
          <p:nvPr/>
        </p:nvSpPr>
        <p:spPr>
          <a:xfrm>
            <a:off x="10602183" y="3471074"/>
            <a:ext cx="95829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100 тыс.₽</a:t>
            </a:r>
            <a:endParaRPr lang="en-US" sz="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Рисунок 70" descr="Изображение выглядит как на открытом воздухе, окно, Недвижимое имущество, город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FEB2617-0AEB-B441-4D61-6F72ED64BF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3000" contras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95" t="13052" r="33766" b="11719"/>
          <a:stretch>
            <a:fillRect/>
          </a:stretch>
        </p:blipFill>
        <p:spPr>
          <a:xfrm>
            <a:off x="9650150" y="3670824"/>
            <a:ext cx="828000" cy="677109"/>
          </a:xfrm>
          <a:prstGeom prst="roundRect">
            <a:avLst>
              <a:gd name="adj" fmla="val 12597"/>
            </a:avLst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19C25C74-CA21-F80D-ED89-DD166045DD8A}"/>
              </a:ext>
            </a:extLst>
          </p:cNvPr>
          <p:cNvSpPr txBox="1"/>
          <p:nvPr/>
        </p:nvSpPr>
        <p:spPr>
          <a:xfrm>
            <a:off x="9584458" y="4372682"/>
            <a:ext cx="981005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indent="-72000">
              <a:buClr>
                <a:srgbClr val="0C2564"/>
              </a:buClr>
              <a:buFont typeface="Arial" panose="020B0604020202020204" pitchFamily="34" charset="0"/>
              <a:buChar char="•"/>
            </a:pPr>
            <a:r>
              <a:rPr lang="ru-RU" sz="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ожидание конца строительства</a:t>
            </a:r>
          </a:p>
          <a:p>
            <a:pPr marL="72000" indent="-72000">
              <a:buClr>
                <a:srgbClr val="0C2564"/>
              </a:buClr>
              <a:buFont typeface="Arial" panose="020B0604020202020204" pitchFamily="34" charset="0"/>
              <a:buChar char="•"/>
            </a:pPr>
            <a:endParaRPr lang="ru-RU" sz="5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000" indent="-72000">
              <a:buClr>
                <a:srgbClr val="0C2564"/>
              </a:buClr>
              <a:buFont typeface="Arial" panose="020B0604020202020204" pitchFamily="34" charset="0"/>
              <a:buChar char="•"/>
            </a:pPr>
            <a:r>
              <a:rPr lang="ru-RU" sz="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нужна отделка</a:t>
            </a:r>
          </a:p>
          <a:p>
            <a:pPr marL="72000" indent="-72000">
              <a:buClr>
                <a:srgbClr val="0C2564"/>
              </a:buClr>
              <a:buFont typeface="Arial" panose="020B0604020202020204" pitchFamily="34" charset="0"/>
              <a:buChar char="•"/>
            </a:pPr>
            <a:endParaRPr lang="ru-RU" sz="5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000" indent="-72000">
              <a:buClr>
                <a:srgbClr val="0C2564"/>
              </a:buClr>
              <a:buFont typeface="Arial" panose="020B0604020202020204" pitchFamily="34" charset="0"/>
              <a:buChar char="•"/>
            </a:pPr>
            <a:r>
              <a:rPr lang="ru-RU" sz="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 арендатора</a:t>
            </a:r>
          </a:p>
        </p:txBody>
      </p:sp>
      <p:cxnSp>
        <p:nvCxnSpPr>
          <p:cNvPr id="73" name="Прямая соединительная линия 72">
            <a:extLst>
              <a:ext uri="{FF2B5EF4-FFF2-40B4-BE49-F238E27FC236}">
                <a16:creationId xmlns:a16="http://schemas.microsoft.com/office/drawing/2014/main" id="{8E19922E-53C4-F63C-6410-A9D5CB145F48}"/>
              </a:ext>
            </a:extLst>
          </p:cNvPr>
          <p:cNvCxnSpPr>
            <a:cxnSpLocks/>
          </p:cNvCxnSpPr>
          <p:nvPr/>
        </p:nvCxnSpPr>
        <p:spPr>
          <a:xfrm>
            <a:off x="9712184" y="5049790"/>
            <a:ext cx="720000" cy="0"/>
          </a:xfrm>
          <a:prstGeom prst="line">
            <a:avLst/>
          </a:prstGeom>
          <a:ln w="9525">
            <a:solidFill>
              <a:srgbClr val="0C256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431606E2-6DF1-3570-5F3A-909D677260AC}"/>
              </a:ext>
            </a:extLst>
          </p:cNvPr>
          <p:cNvSpPr txBox="1"/>
          <p:nvPr/>
        </p:nvSpPr>
        <p:spPr>
          <a:xfrm>
            <a:off x="9524284" y="5058895"/>
            <a:ext cx="111094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лет</a:t>
            </a:r>
          </a:p>
          <a:p>
            <a:pPr algn="ctr"/>
            <a:r>
              <a:rPr lang="ru-RU" sz="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окупаемость при самостоятельной покупке</a:t>
            </a:r>
            <a:endParaRPr lang="en-US" sz="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6" name="Рисунок 75" descr="Изображение выглядит как строительство, на открытом воздухе, мебель, одежд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1B681B6-0D41-9047-84A3-C0A836F2E1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9" t="9530" r="14541" b="4333"/>
          <a:stretch>
            <a:fillRect/>
          </a:stretch>
        </p:blipFill>
        <p:spPr>
          <a:xfrm>
            <a:off x="10674934" y="3671130"/>
            <a:ext cx="846000" cy="676804"/>
          </a:xfrm>
          <a:prstGeom prst="roundRect">
            <a:avLst>
              <a:gd name="adj" fmla="val 9227"/>
            </a:avLst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B357E088-DCD4-0872-769D-368FE062C07C}"/>
              </a:ext>
            </a:extLst>
          </p:cNvPr>
          <p:cNvSpPr txBox="1"/>
          <p:nvPr/>
        </p:nvSpPr>
        <p:spPr>
          <a:xfrm>
            <a:off x="10641971" y="4356440"/>
            <a:ext cx="981005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indent="-720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готовый объект</a:t>
            </a:r>
          </a:p>
          <a:p>
            <a:pPr marL="72000" indent="-7200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ru-RU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000" indent="-720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отделкой</a:t>
            </a:r>
          </a:p>
          <a:p>
            <a:pPr marL="72000" indent="-7200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ru-RU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000" indent="-720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надежный арендатор</a:t>
            </a:r>
          </a:p>
        </p:txBody>
      </p:sp>
      <p:cxnSp>
        <p:nvCxnSpPr>
          <p:cNvPr id="78" name="Прямая соединительная линия 77">
            <a:extLst>
              <a:ext uri="{FF2B5EF4-FFF2-40B4-BE49-F238E27FC236}">
                <a16:creationId xmlns:a16="http://schemas.microsoft.com/office/drawing/2014/main" id="{D6188B39-2164-C825-C0C0-337EB4BA1261}"/>
              </a:ext>
            </a:extLst>
          </p:cNvPr>
          <p:cNvCxnSpPr>
            <a:cxnSpLocks/>
          </p:cNvCxnSpPr>
          <p:nvPr/>
        </p:nvCxnSpPr>
        <p:spPr>
          <a:xfrm>
            <a:off x="10769697" y="5033548"/>
            <a:ext cx="720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3F0CFE14-ED3A-12B7-768C-F05AE9BE2C76}"/>
              </a:ext>
            </a:extLst>
          </p:cNvPr>
          <p:cNvSpPr txBox="1"/>
          <p:nvPr/>
        </p:nvSpPr>
        <p:spPr>
          <a:xfrm>
            <a:off x="10602183" y="5051211"/>
            <a:ext cx="103503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лет</a:t>
            </a:r>
          </a:p>
          <a:p>
            <a:pPr algn="ctr"/>
            <a:r>
              <a:rPr lang="ru-RU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окупаемость при покупке через ЗПИФ</a:t>
            </a:r>
            <a:endParaRPr lang="en-US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Прямоугольник: скругленные углы 79">
            <a:extLst>
              <a:ext uri="{FF2B5EF4-FFF2-40B4-BE49-F238E27FC236}">
                <a16:creationId xmlns:a16="http://schemas.microsoft.com/office/drawing/2014/main" id="{DE920F34-D45A-41AF-BD28-D02952A0C656}"/>
              </a:ext>
            </a:extLst>
          </p:cNvPr>
          <p:cNvSpPr/>
          <p:nvPr/>
        </p:nvSpPr>
        <p:spPr>
          <a:xfrm>
            <a:off x="5293236" y="5750632"/>
            <a:ext cx="5476461" cy="914793"/>
          </a:xfrm>
          <a:prstGeom prst="roundRect">
            <a:avLst/>
          </a:prstGeom>
          <a:noFill/>
          <a:ln>
            <a:solidFill>
              <a:srgbClr val="FF47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C2564"/>
                </a:solidFill>
              </a:ln>
              <a:noFill/>
            </a:endParaRPr>
          </a:p>
        </p:txBody>
      </p:sp>
      <p:sp>
        <p:nvSpPr>
          <p:cNvPr id="81" name="Прямоугольник: скругленные углы 80">
            <a:extLst>
              <a:ext uri="{FF2B5EF4-FFF2-40B4-BE49-F238E27FC236}">
                <a16:creationId xmlns:a16="http://schemas.microsoft.com/office/drawing/2014/main" id="{1A00BB7D-5A28-C1CE-BABD-5CA7CEAABA3C}"/>
              </a:ext>
            </a:extLst>
          </p:cNvPr>
          <p:cNvSpPr/>
          <p:nvPr/>
        </p:nvSpPr>
        <p:spPr>
          <a:xfrm>
            <a:off x="11097934" y="3723347"/>
            <a:ext cx="594000" cy="281594"/>
          </a:xfrm>
          <a:prstGeom prst="roundRect">
            <a:avLst>
              <a:gd name="adj" fmla="val 50000"/>
            </a:avLst>
          </a:prstGeom>
          <a:solidFill>
            <a:srgbClr val="0C25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C7393E-3EEA-CC7B-5648-A656CF47698F}"/>
              </a:ext>
            </a:extLst>
          </p:cNvPr>
          <p:cNvSpPr txBox="1"/>
          <p:nvPr/>
        </p:nvSpPr>
        <p:spPr>
          <a:xfrm flipH="1">
            <a:off x="4224126" y="416974"/>
            <a:ext cx="7713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FF4723"/>
                </a:solidFill>
                <a:latin typeface="Arial Black" panose="020B0A04020102020204" pitchFamily="34" charset="0"/>
              </a:rPr>
              <a:t>Мы сохраняем капитал и обеспечиваем регулярный денежный поток</a:t>
            </a:r>
            <a:endParaRPr lang="en-US" sz="1400" dirty="0">
              <a:solidFill>
                <a:srgbClr val="FF4723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1AE06B5-8CF4-7DA9-3D70-C1C236F9A91A}"/>
              </a:ext>
            </a:extLst>
          </p:cNvPr>
          <p:cNvSpPr/>
          <p:nvPr/>
        </p:nvSpPr>
        <p:spPr>
          <a:xfrm>
            <a:off x="4380388" y="940915"/>
            <a:ext cx="353180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C2564"/>
              </a:buClr>
            </a:pP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Только востребованные активы в новых ЖК</a:t>
            </a:r>
          </a:p>
          <a:p>
            <a:pPr>
              <a:buClr>
                <a:srgbClr val="0C2564"/>
              </a:buClr>
            </a:pP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C2564"/>
              </a:buClr>
            </a:pP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Приобретение объектов по оптовым ценам</a:t>
            </a:r>
          </a:p>
          <a:p>
            <a:pPr>
              <a:buClr>
                <a:srgbClr val="0C2564"/>
              </a:buClr>
            </a:pP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C2564"/>
              </a:buClr>
            </a:pP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Все объекты застрахованы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5F58889-6314-5370-B59B-D28552FBAC2A}"/>
              </a:ext>
            </a:extLst>
          </p:cNvPr>
          <p:cNvSpPr/>
          <p:nvPr/>
        </p:nvSpPr>
        <p:spPr>
          <a:xfrm>
            <a:off x="8277278" y="949247"/>
            <a:ext cx="360577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C2564"/>
              </a:buClr>
            </a:pP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Выплачиваем доход ежемесячно</a:t>
            </a:r>
          </a:p>
          <a:p>
            <a:pPr>
              <a:buClr>
                <a:srgbClr val="0C2564"/>
              </a:buClr>
            </a:pP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C2564"/>
              </a:buClr>
            </a:pP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Обеспечиваем беспрецедентную прозрачность</a:t>
            </a:r>
          </a:p>
          <a:p>
            <a:pPr>
              <a:buClr>
                <a:srgbClr val="0C2564"/>
              </a:buClr>
            </a:pP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C2564"/>
              </a:buClr>
            </a:pP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ЗПИФ – наиболее защищенная форма владения</a:t>
            </a:r>
          </a:p>
          <a:p>
            <a:pPr>
              <a:buClr>
                <a:srgbClr val="0C2564"/>
              </a:buClr>
            </a:pP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609D6B-EC11-0F3C-89C7-9A744B42F720}"/>
              </a:ext>
            </a:extLst>
          </p:cNvPr>
          <p:cNvSpPr txBox="1"/>
          <p:nvPr/>
        </p:nvSpPr>
        <p:spPr>
          <a:xfrm>
            <a:off x="11037769" y="3682924"/>
            <a:ext cx="730179" cy="3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ru-RU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-38%</a:t>
            </a:r>
          </a:p>
          <a:p>
            <a:r>
              <a:rPr lang="ru-RU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дешевле в фонде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4227BF77-C789-C92B-331C-81913231A2AF}"/>
              </a:ext>
            </a:extLst>
          </p:cNvPr>
          <p:cNvSpPr/>
          <p:nvPr/>
        </p:nvSpPr>
        <p:spPr>
          <a:xfrm>
            <a:off x="4287481" y="949935"/>
            <a:ext cx="3285087" cy="252000"/>
          </a:xfrm>
          <a:prstGeom prst="roundRect">
            <a:avLst>
              <a:gd name="adj" fmla="val 50000"/>
            </a:avLst>
          </a:prstGeom>
          <a:noFill/>
          <a:ln w="3175">
            <a:solidFill>
              <a:srgbClr val="0C25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42CC0CB-C4AE-6C16-7CDF-2D1CD281FC34}"/>
              </a:ext>
            </a:extLst>
          </p:cNvPr>
          <p:cNvSpPr/>
          <p:nvPr/>
        </p:nvSpPr>
        <p:spPr>
          <a:xfrm>
            <a:off x="4290444" y="1284484"/>
            <a:ext cx="3285087" cy="252000"/>
          </a:xfrm>
          <a:prstGeom prst="roundRect">
            <a:avLst>
              <a:gd name="adj" fmla="val 50000"/>
            </a:avLst>
          </a:prstGeom>
          <a:noFill/>
          <a:ln w="3175">
            <a:solidFill>
              <a:srgbClr val="0C25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1D83B6DF-C706-06AD-C85D-31942FF5BCFC}"/>
              </a:ext>
            </a:extLst>
          </p:cNvPr>
          <p:cNvSpPr/>
          <p:nvPr/>
        </p:nvSpPr>
        <p:spPr>
          <a:xfrm>
            <a:off x="4287480" y="1607292"/>
            <a:ext cx="3285087" cy="252000"/>
          </a:xfrm>
          <a:prstGeom prst="roundRect">
            <a:avLst>
              <a:gd name="adj" fmla="val 50000"/>
            </a:avLst>
          </a:prstGeom>
          <a:noFill/>
          <a:ln w="3175">
            <a:solidFill>
              <a:srgbClr val="0C25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B41A0D7E-804E-B0FA-5F86-17F9E9B5D937}"/>
              </a:ext>
            </a:extLst>
          </p:cNvPr>
          <p:cNvSpPr/>
          <p:nvPr/>
        </p:nvSpPr>
        <p:spPr>
          <a:xfrm>
            <a:off x="8182171" y="947860"/>
            <a:ext cx="3492000" cy="252000"/>
          </a:xfrm>
          <a:prstGeom prst="roundRect">
            <a:avLst>
              <a:gd name="adj" fmla="val 50000"/>
            </a:avLst>
          </a:prstGeom>
          <a:noFill/>
          <a:ln w="3175">
            <a:solidFill>
              <a:srgbClr val="0C25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5B6EABA2-1EDC-097B-364A-5C6CE2B486E3}"/>
              </a:ext>
            </a:extLst>
          </p:cNvPr>
          <p:cNvSpPr/>
          <p:nvPr/>
        </p:nvSpPr>
        <p:spPr>
          <a:xfrm>
            <a:off x="8185134" y="1282409"/>
            <a:ext cx="3492000" cy="252000"/>
          </a:xfrm>
          <a:prstGeom prst="roundRect">
            <a:avLst>
              <a:gd name="adj" fmla="val 50000"/>
            </a:avLst>
          </a:prstGeom>
          <a:noFill/>
          <a:ln w="3175">
            <a:solidFill>
              <a:srgbClr val="0C25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D7CBB166-BEE5-CE9C-139C-2B5F5F0692AB}"/>
              </a:ext>
            </a:extLst>
          </p:cNvPr>
          <p:cNvSpPr/>
          <p:nvPr/>
        </p:nvSpPr>
        <p:spPr>
          <a:xfrm>
            <a:off x="8182170" y="1605217"/>
            <a:ext cx="3492000" cy="252000"/>
          </a:xfrm>
          <a:prstGeom prst="roundRect">
            <a:avLst>
              <a:gd name="adj" fmla="val 50000"/>
            </a:avLst>
          </a:prstGeom>
          <a:noFill/>
          <a:ln w="3175">
            <a:solidFill>
              <a:srgbClr val="0C25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8313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11DA235-5EAA-3AB9-841B-37EBDE82E05C}"/>
              </a:ext>
            </a:extLst>
          </p:cNvPr>
          <p:cNvSpPr txBox="1"/>
          <p:nvPr/>
        </p:nvSpPr>
        <p:spPr>
          <a:xfrm flipH="1">
            <a:off x="1120927" y="338717"/>
            <a:ext cx="9259164" cy="929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41" dirty="0">
                <a:solidFill>
                  <a:srgbClr val="21334B"/>
                </a:solidFill>
                <a:latin typeface="Arial Black" panose="020B0A04020102020204" pitchFamily="34" charset="0"/>
              </a:rPr>
              <a:t>НЕЙМИНГ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1DA235-5EAA-3AB9-841B-37EBDE82E05C}"/>
              </a:ext>
            </a:extLst>
          </p:cNvPr>
          <p:cNvSpPr txBox="1"/>
          <p:nvPr/>
        </p:nvSpPr>
        <p:spPr>
          <a:xfrm flipH="1">
            <a:off x="1120927" y="2021609"/>
            <a:ext cx="4353189" cy="98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902" dirty="0">
                <a:solidFill>
                  <a:srgbClr val="F45C32"/>
                </a:solidFill>
                <a:latin typeface="Arial Black" panose="020B0A04020102020204" pitchFamily="34" charset="0"/>
              </a:rPr>
              <a:t>АКЦЕНТ </a:t>
            </a:r>
          </a:p>
          <a:p>
            <a:r>
              <a:rPr lang="ru-RU" sz="2902" dirty="0">
                <a:solidFill>
                  <a:srgbClr val="F45C32"/>
                </a:solidFill>
                <a:latin typeface="Arial Black" panose="020B0A04020102020204" pitchFamily="34" charset="0"/>
              </a:rPr>
              <a:t>НА ОСЯЗАЕМОСТЬ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1DA235-5EAA-3AB9-841B-37EBDE82E05C}"/>
              </a:ext>
            </a:extLst>
          </p:cNvPr>
          <p:cNvSpPr txBox="1"/>
          <p:nvPr/>
        </p:nvSpPr>
        <p:spPr>
          <a:xfrm flipH="1">
            <a:off x="1120927" y="3610869"/>
            <a:ext cx="4767778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27" dirty="0">
                <a:solidFill>
                  <a:srgbClr val="21334B"/>
                </a:solidFill>
                <a:latin typeface="Arial Black" panose="020B0A04020102020204" pitchFamily="34" charset="0"/>
              </a:rPr>
              <a:t>Квадрат Капитал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100000">
                <a:srgbClr val="F78E65"/>
              </a:gs>
              <a:gs pos="14000">
                <a:srgbClr val="F45C32">
                  <a:lumMod val="93000"/>
                </a:srgbClr>
              </a:gs>
            </a:gsLst>
            <a:lin ang="3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2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6096000" y="1217856"/>
            <a:ext cx="4890510" cy="0"/>
          </a:xfrm>
          <a:prstGeom prst="line">
            <a:avLst/>
          </a:prstGeom>
          <a:ln w="19050">
            <a:solidFill>
              <a:srgbClr val="F7F8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1219215" y="1217856"/>
            <a:ext cx="4890510" cy="0"/>
          </a:xfrm>
          <a:prstGeom prst="line">
            <a:avLst/>
          </a:prstGeom>
          <a:ln w="19050">
            <a:solidFill>
              <a:srgbClr val="F45C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11DA235-5EAA-3AB9-841B-37EBDE82E05C}"/>
              </a:ext>
            </a:extLst>
          </p:cNvPr>
          <p:cNvSpPr txBox="1"/>
          <p:nvPr/>
        </p:nvSpPr>
        <p:spPr>
          <a:xfrm flipH="1">
            <a:off x="6109726" y="2021609"/>
            <a:ext cx="4854821" cy="98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902" dirty="0">
                <a:solidFill>
                  <a:srgbClr val="F7F8EB"/>
                </a:solidFill>
                <a:latin typeface="Arial Black" panose="020B0A04020102020204" pitchFamily="34" charset="0"/>
              </a:rPr>
              <a:t>АКЦЕНТ </a:t>
            </a:r>
          </a:p>
          <a:p>
            <a:pPr algn="r"/>
            <a:r>
              <a:rPr lang="ru-RU" sz="2902" dirty="0">
                <a:solidFill>
                  <a:srgbClr val="F7F8EB"/>
                </a:solidFill>
                <a:latin typeface="Arial Black" panose="020B0A04020102020204" pitchFamily="34" charset="0"/>
              </a:rPr>
              <a:t>НА КОЛЛАБОРАЦИЮ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1DA235-5EAA-3AB9-841B-37EBDE82E05C}"/>
              </a:ext>
            </a:extLst>
          </p:cNvPr>
          <p:cNvSpPr txBox="1"/>
          <p:nvPr/>
        </p:nvSpPr>
        <p:spPr>
          <a:xfrm flipH="1">
            <a:off x="6510590" y="3610869"/>
            <a:ext cx="4767778" cy="120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27" dirty="0">
                <a:solidFill>
                  <a:srgbClr val="21334B"/>
                </a:solidFill>
                <a:latin typeface="Arial Black" panose="020B0A04020102020204" pitchFamily="34" charset="0"/>
              </a:rPr>
              <a:t>Стрит Альянс</a:t>
            </a:r>
          </a:p>
          <a:p>
            <a:r>
              <a:rPr lang="ru-RU" sz="3627" dirty="0">
                <a:solidFill>
                  <a:srgbClr val="21334B"/>
                </a:solidFill>
                <a:latin typeface="Arial Black" panose="020B0A04020102020204" pitchFamily="34" charset="0"/>
              </a:rPr>
              <a:t>Стрит Капитал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266486" y="4988466"/>
            <a:ext cx="4738588" cy="1460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270" i="1" dirty="0">
                <a:solidFill>
                  <a:srgbClr val="F45C32"/>
                </a:solidFill>
                <a:latin typeface="Arial Black" panose="020B0A04020102020204" pitchFamily="34" charset="0"/>
              </a:rPr>
              <a:t>«Ваши инвестиции не просто цифры в приложении, а реальные объекты  под окнами новых жилых кварталов»</a:t>
            </a:r>
          </a:p>
          <a:p>
            <a:pPr algn="l"/>
            <a:endParaRPr lang="ru-RU" sz="1270" i="1" dirty="0">
              <a:solidFill>
                <a:srgbClr val="F45C32"/>
              </a:solidFill>
              <a:latin typeface="Arial Black" panose="020B0A04020102020204" pitchFamily="34" charset="0"/>
            </a:endParaRPr>
          </a:p>
          <a:p>
            <a:pPr algn="l"/>
            <a:endParaRPr lang="ru-RU" sz="1270" i="1" dirty="0">
              <a:solidFill>
                <a:srgbClr val="F45C32"/>
              </a:solidFill>
              <a:latin typeface="Arial Black" panose="020B0A04020102020204" pitchFamily="34" charset="0"/>
            </a:endParaRPr>
          </a:p>
          <a:p>
            <a:pPr algn="l"/>
            <a:r>
              <a:rPr lang="ru-RU" sz="1270" i="1" dirty="0">
                <a:solidFill>
                  <a:srgbClr val="F45C32"/>
                </a:solidFill>
                <a:latin typeface="Arial Black" panose="020B0A04020102020204" pitchFamily="34" charset="0"/>
              </a:rPr>
              <a:t>«Инвестируйте в квадраты, получайте стабильный доход»</a:t>
            </a:r>
            <a:endParaRPr lang="en-US" sz="1270" i="1" dirty="0">
              <a:solidFill>
                <a:srgbClr val="F45C32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539780" y="4988466"/>
            <a:ext cx="4738588" cy="678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270" i="1" dirty="0">
                <a:solidFill>
                  <a:srgbClr val="F7F8EB"/>
                </a:solidFill>
                <a:latin typeface="Arial Black" panose="020B0A04020102020204" pitchFamily="34" charset="0"/>
              </a:rPr>
              <a:t>«Инвестиции в ритме города»</a:t>
            </a:r>
          </a:p>
          <a:p>
            <a:pPr algn="l"/>
            <a:endParaRPr lang="ru-RU" sz="1270" i="1" dirty="0">
              <a:solidFill>
                <a:srgbClr val="F7F8EB"/>
              </a:solidFill>
              <a:latin typeface="Arial Black" panose="020B0A04020102020204" pitchFamily="34" charset="0"/>
            </a:endParaRPr>
          </a:p>
          <a:p>
            <a:pPr algn="l"/>
            <a:r>
              <a:rPr lang="ru-RU" sz="1270" i="1" dirty="0">
                <a:solidFill>
                  <a:srgbClr val="F7F8EB"/>
                </a:solidFill>
                <a:latin typeface="Arial Black" panose="020B0A04020102020204" pitchFamily="34" charset="0"/>
              </a:rPr>
              <a:t>«Инвестиции, которые можно увидеть»</a:t>
            </a:r>
            <a:endParaRPr lang="en-US" sz="1270" i="1" dirty="0">
              <a:solidFill>
                <a:srgbClr val="F7F8EB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672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AAA50C6-8B77-F44C-27C3-1C5855133E38}"/>
              </a:ext>
            </a:extLst>
          </p:cNvPr>
          <p:cNvSpPr/>
          <p:nvPr/>
        </p:nvSpPr>
        <p:spPr>
          <a:xfrm>
            <a:off x="487192" y="3072085"/>
            <a:ext cx="674295" cy="2044705"/>
          </a:xfrm>
          <a:prstGeom prst="roundRect">
            <a:avLst/>
          </a:prstGeom>
          <a:solidFill>
            <a:srgbClr val="FF4723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E1F2A51-58A5-F491-0B8C-B2A2F623CBC4}"/>
              </a:ext>
            </a:extLst>
          </p:cNvPr>
          <p:cNvSpPr/>
          <p:nvPr/>
        </p:nvSpPr>
        <p:spPr>
          <a:xfrm>
            <a:off x="7528932" y="-10224"/>
            <a:ext cx="4652345" cy="68580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1D2A56-C132-7027-6FFF-DDE8640E0FE5}"/>
              </a:ext>
            </a:extLst>
          </p:cNvPr>
          <p:cNvSpPr txBox="1"/>
          <p:nvPr/>
        </p:nvSpPr>
        <p:spPr>
          <a:xfrm>
            <a:off x="417550" y="368245"/>
            <a:ext cx="61451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FF4723"/>
                </a:solidFill>
                <a:latin typeface="Arial Black" panose="020B0A04020102020204" pitchFamily="34" charset="0"/>
              </a:rPr>
              <a:t>ПОЧЕМУ </a:t>
            </a:r>
          </a:p>
          <a:p>
            <a:r>
              <a:rPr lang="ru-RU" sz="3200" dirty="0">
                <a:solidFill>
                  <a:srgbClr val="FF4723"/>
                </a:solidFill>
                <a:latin typeface="Arial Black" panose="020B0A04020102020204" pitchFamily="34" charset="0"/>
              </a:rPr>
              <a:t>НЕДВИЖИМОСТЬ В ЖК?</a:t>
            </a:r>
          </a:p>
          <a:p>
            <a:endParaRPr lang="ru-RU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DF821A-72BF-BE5D-355B-D86939188A01}"/>
              </a:ext>
            </a:extLst>
          </p:cNvPr>
          <p:cNvSpPr txBox="1"/>
          <p:nvPr/>
        </p:nvSpPr>
        <p:spPr>
          <a:xfrm>
            <a:off x="417550" y="2274163"/>
            <a:ext cx="5999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0C2564"/>
                </a:solidFill>
                <a:latin typeface="Arial Black" panose="020B0A04020102020204" pitchFamily="34" charset="0"/>
              </a:rPr>
              <a:t>Среднегодовая доходность, </a:t>
            </a:r>
            <a:r>
              <a:rPr lang="en-US" sz="1200" dirty="0">
                <a:solidFill>
                  <a:srgbClr val="0C2564"/>
                </a:solidFill>
                <a:latin typeface="Arial Black" panose="020B0A04020102020204" pitchFamily="34" charset="0"/>
              </a:rPr>
              <a:t>IRR </a:t>
            </a:r>
            <a:r>
              <a:rPr lang="ru-RU" sz="1200" dirty="0">
                <a:solidFill>
                  <a:srgbClr val="0C2564"/>
                </a:solidFill>
                <a:latin typeface="Arial Black" panose="020B0A04020102020204" pitchFamily="34" charset="0"/>
              </a:rPr>
              <a:t>за 20 лет (2005 – 2025), % годовых</a:t>
            </a:r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E8AA37FB-E837-EF9A-5B27-2EA2DC0455F5}"/>
              </a:ext>
            </a:extLst>
          </p:cNvPr>
          <p:cNvGrpSpPr/>
          <p:nvPr/>
        </p:nvGrpSpPr>
        <p:grpSpPr>
          <a:xfrm>
            <a:off x="146916" y="2555404"/>
            <a:ext cx="7382016" cy="2933810"/>
            <a:chOff x="164169" y="1944987"/>
            <a:chExt cx="7746253" cy="2933810"/>
          </a:xfrm>
        </p:grpSpPr>
        <p:graphicFrame>
          <p:nvGraphicFramePr>
            <p:cNvPr id="26" name="Диаграмма 25">
              <a:extLst>
                <a:ext uri="{FF2B5EF4-FFF2-40B4-BE49-F238E27FC236}">
                  <a16:creationId xmlns:a16="http://schemas.microsoft.com/office/drawing/2014/main" id="{041EE0DF-03E3-6532-AA10-DAB4CCA2DC75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925731519"/>
                </p:ext>
              </p:extLst>
            </p:nvPr>
          </p:nvGraphicFramePr>
          <p:xfrm>
            <a:off x="164169" y="1944987"/>
            <a:ext cx="7746253" cy="293381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386DB3A-BCAC-B02F-C709-14E9DADA9967}"/>
                </a:ext>
              </a:extLst>
            </p:cNvPr>
            <p:cNvSpPr txBox="1"/>
            <p:nvPr/>
          </p:nvSpPr>
          <p:spPr>
            <a:xfrm>
              <a:off x="634020" y="2264742"/>
              <a:ext cx="56542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00" dirty="0">
                  <a:solidFill>
                    <a:srgbClr val="FF4723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25%</a:t>
              </a:r>
              <a:endParaRPr lang="en-US" sz="1000" dirty="0">
                <a:solidFill>
                  <a:srgbClr val="FF4723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BBCC655-83AA-5B49-E969-86320BCA74D0}"/>
                </a:ext>
              </a:extLst>
            </p:cNvPr>
            <p:cNvSpPr txBox="1"/>
            <p:nvPr/>
          </p:nvSpPr>
          <p:spPr>
            <a:xfrm>
              <a:off x="2082726" y="2992459"/>
              <a:ext cx="56646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16,4%</a:t>
              </a:r>
              <a:endParaRPr lang="en-US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BE06D09-6194-CEC4-5A2B-90F1357C7F2A}"/>
                </a:ext>
              </a:extLst>
            </p:cNvPr>
            <p:cNvSpPr txBox="1"/>
            <p:nvPr/>
          </p:nvSpPr>
          <p:spPr>
            <a:xfrm>
              <a:off x="2808781" y="3085282"/>
              <a:ext cx="56646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15,3%</a:t>
              </a:r>
              <a:endParaRPr lang="en-US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4C77E38-5857-3E0C-F938-CAE911D08E3A}"/>
                </a:ext>
              </a:extLst>
            </p:cNvPr>
            <p:cNvSpPr txBox="1"/>
            <p:nvPr/>
          </p:nvSpPr>
          <p:spPr>
            <a:xfrm>
              <a:off x="3537689" y="3169770"/>
              <a:ext cx="56646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14,2%</a:t>
              </a:r>
              <a:endParaRPr lang="en-US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6A2286-DF9F-EF64-47EB-96686027C1E6}"/>
                </a:ext>
              </a:extLst>
            </p:cNvPr>
            <p:cNvSpPr txBox="1"/>
            <p:nvPr/>
          </p:nvSpPr>
          <p:spPr>
            <a:xfrm>
              <a:off x="4206196" y="3169770"/>
              <a:ext cx="56646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14,2%</a:t>
              </a:r>
              <a:endParaRPr lang="en-US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D864E22-919F-6E05-ACDE-A4B774600F0D}"/>
                </a:ext>
              </a:extLst>
            </p:cNvPr>
            <p:cNvSpPr txBox="1"/>
            <p:nvPr/>
          </p:nvSpPr>
          <p:spPr>
            <a:xfrm>
              <a:off x="4998424" y="3534439"/>
              <a:ext cx="56646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9,5%</a:t>
              </a:r>
              <a:endParaRPr lang="en-US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42E07EA-283E-B069-32BB-2299654ABEA1}"/>
                </a:ext>
              </a:extLst>
            </p:cNvPr>
            <p:cNvSpPr txBox="1"/>
            <p:nvPr/>
          </p:nvSpPr>
          <p:spPr>
            <a:xfrm>
              <a:off x="1330839" y="2777015"/>
              <a:ext cx="56646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18,9%</a:t>
              </a:r>
              <a:endParaRPr lang="en-US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E3FEB28-5A86-7221-9B4D-1A081DE42484}"/>
                </a:ext>
              </a:extLst>
            </p:cNvPr>
            <p:cNvSpPr txBox="1"/>
            <p:nvPr/>
          </p:nvSpPr>
          <p:spPr>
            <a:xfrm>
              <a:off x="5694083" y="3534439"/>
              <a:ext cx="56646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9,4%</a:t>
              </a:r>
              <a:endParaRPr lang="en-US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53ADC6C-6C7C-820F-E23F-54769146F61A}"/>
                </a:ext>
              </a:extLst>
            </p:cNvPr>
            <p:cNvSpPr txBox="1"/>
            <p:nvPr/>
          </p:nvSpPr>
          <p:spPr>
            <a:xfrm>
              <a:off x="6454423" y="3642161"/>
              <a:ext cx="56646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8,1%</a:t>
              </a:r>
              <a:endParaRPr lang="en-US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DF18F2E-389C-D33B-ECA7-CB0BD6B7F47D}"/>
                </a:ext>
              </a:extLst>
            </p:cNvPr>
            <p:cNvSpPr txBox="1"/>
            <p:nvPr/>
          </p:nvSpPr>
          <p:spPr>
            <a:xfrm>
              <a:off x="7182423" y="3642161"/>
              <a:ext cx="56646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7,6%</a:t>
              </a:r>
              <a:endParaRPr lang="en-US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7B30D50A-4C0F-D84F-2FA1-73AEDAAE54D7}"/>
              </a:ext>
            </a:extLst>
          </p:cNvPr>
          <p:cNvSpPr txBox="1"/>
          <p:nvPr/>
        </p:nvSpPr>
        <p:spPr>
          <a:xfrm>
            <a:off x="7896089" y="1251004"/>
            <a:ext cx="4170914" cy="4793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solidFill>
                  <a:srgbClr val="FF4723"/>
                </a:solidFill>
                <a:latin typeface="Arial Black" panose="020B0A04020102020204" pitchFamily="34" charset="0"/>
              </a:rPr>
              <a:t>1. Устойчивость к кризисам. </a:t>
            </a:r>
            <a:r>
              <a:rPr lang="ru-RU" sz="105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Торговля товарами повседневного спроса, как показывает практика, не «боится» ни кризиса, ни пандемий. Во время COVID-19 многие торговые центры пустовали, а магазины на улицах продолжали работать. Даже в кризис объем покупок товаров повседневного спроса не падает, и товарооборот арендаторов растет в след за инфляцией.</a:t>
            </a:r>
          </a:p>
          <a:p>
            <a:b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solidFill>
                  <a:srgbClr val="FF4723"/>
                </a:solidFill>
                <a:latin typeface="Arial Black" panose="020B0A04020102020204" pitchFamily="34" charset="0"/>
              </a:rPr>
              <a:t>2. Гибкость использования </a:t>
            </a:r>
            <a:r>
              <a:rPr lang="ru-RU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создание креативных концепций. Сегодня </a:t>
            </a:r>
            <a:r>
              <a:rPr lang="ru-RU" sz="105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здесь может быть модный бутик, а завтра – уютное кафе. Стрит-ритейл легко адаптируется под разные виды бизнеса и изменению состава жителей района.</a:t>
            </a:r>
          </a:p>
          <a:p>
            <a:b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solidFill>
                  <a:srgbClr val="FF4723"/>
                </a:solidFill>
                <a:latin typeface="Arial Black" panose="020B0A04020102020204" pitchFamily="34" charset="0"/>
              </a:rPr>
              <a:t>3. Высокий спрос</a:t>
            </a:r>
            <a:r>
              <a:rPr lang="ru-RU" sz="105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Как правило в новостройки заселяется наиболее платежеспособная и активная аудитория. Торговый оборот сетевого ритейла растет вместе с заселением ЖК, ежегодно увеличивая арендную плату.</a:t>
            </a:r>
          </a:p>
          <a:p>
            <a:endParaRPr lang="ru-RU" sz="105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rgbClr val="FF4723"/>
                </a:solidFill>
                <a:latin typeface="Arial Black" panose="020B0A04020102020204" pitchFamily="34" charset="0"/>
              </a:rPr>
              <a:t>4. Независимость от якорных арендаторов</a:t>
            </a:r>
            <a:r>
              <a:rPr lang="ru-RU" sz="105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В отличие от ТЦ, стрит-ритейл не зависит от крупных магазинов, привлекающих основной поток посетителей. У каждого магазина свой трафик и лояльные покупатели, которые контактируют с брендом ежедневно.</a:t>
            </a:r>
          </a:p>
          <a:p>
            <a:b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solidFill>
                  <a:srgbClr val="FF4723"/>
                </a:solidFill>
                <a:latin typeface="Arial Black" panose="020B0A04020102020204" pitchFamily="34" charset="0"/>
              </a:rPr>
              <a:t>5. Минимизация расходов. </a:t>
            </a:r>
            <a:r>
              <a:rPr lang="ru-RU" sz="105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Затраты на помещение возмещают арендаторы в размере 100%. Отсутствуют риски роста затрат собственника при эксплуатации мест общего пользования в БЦ или ТЦ с неполной заполняемостью.</a:t>
            </a:r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002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560839-9FE2-8AF2-69E0-8F66B28DFD4F}"/>
              </a:ext>
            </a:extLst>
          </p:cNvPr>
          <p:cNvSpPr txBox="1"/>
          <p:nvPr/>
        </p:nvSpPr>
        <p:spPr>
          <a:xfrm>
            <a:off x="3271837" y="232293"/>
            <a:ext cx="56483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FF4723"/>
                </a:solidFill>
                <a:latin typeface="Arial Black" panose="020B0A04020102020204" pitchFamily="34" charset="0"/>
              </a:rPr>
              <a:t>ПОЧЕМУ МЫ?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EE09E0A0-23FE-247B-0F0B-1C39E0137321}"/>
              </a:ext>
            </a:extLst>
          </p:cNvPr>
          <p:cNvSpPr/>
          <p:nvPr/>
        </p:nvSpPr>
        <p:spPr>
          <a:xfrm>
            <a:off x="3599828" y="1580153"/>
            <a:ext cx="3934033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C2564"/>
              </a:buClr>
            </a:pPr>
            <a:r>
              <a:rPr lang="ru-RU" sz="1200" dirty="0">
                <a:solidFill>
                  <a:srgbClr val="0C2564"/>
                </a:solidFill>
                <a:latin typeface="Arial Black" panose="020B0A04020102020204" pitchFamily="34" charset="0"/>
              </a:rPr>
              <a:t>Покупка всего объёма коммерции в ЖК</a:t>
            </a:r>
          </a:p>
          <a:p>
            <a:pPr>
              <a:buClr>
                <a:srgbClr val="0C2564"/>
              </a:buClr>
            </a:pP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Отсутствие конкуренции среди собственников и арендаторов - контроль над ставкой аренды и ценой недвижимости.</a:t>
            </a:r>
          </a:p>
          <a:p>
            <a:pPr>
              <a:buClr>
                <a:srgbClr val="0C2564"/>
              </a:buClr>
            </a:pP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C2564"/>
              </a:buClr>
            </a:pPr>
            <a:r>
              <a:rPr lang="ru-RU" sz="1200" dirty="0">
                <a:solidFill>
                  <a:srgbClr val="0C2564"/>
                </a:solidFill>
                <a:latin typeface="Arial Black" panose="020B0A04020102020204" pitchFamily="34" charset="0"/>
              </a:rPr>
              <a:t>Ликвидные лоты</a:t>
            </a:r>
            <a:endParaRPr lang="ru-RU" sz="1100" dirty="0">
              <a:solidFill>
                <a:srgbClr val="0C25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C2564"/>
              </a:buClr>
            </a:pPr>
            <a:r>
              <a:rPr lang="ru-RU" sz="1100" dirty="0">
                <a:solidFill>
                  <a:srgbClr val="0C25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отличии от других фондов, где объектами являются крупные склады, ТЦ или БЦ, в ЗПИФ пайщики становятся владельцами пула новой ликвидной недвижимости от 100 до 500 м² под средний ритейл («Пятерочка»). Такие помещения всегда легко и быстро реализовать на рынке, что и прописывается в стратегии фонда - продажа помещений после 10 лет владения.</a:t>
            </a:r>
          </a:p>
          <a:p>
            <a:pPr>
              <a:buClr>
                <a:srgbClr val="0C2564"/>
              </a:buClr>
            </a:pP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C2564"/>
              </a:buClr>
            </a:pPr>
            <a:r>
              <a:rPr lang="ru-RU" sz="1200" dirty="0">
                <a:solidFill>
                  <a:srgbClr val="0C2564"/>
                </a:solidFill>
                <a:latin typeface="Arial Black" panose="020B0A04020102020204" pitchFamily="34" charset="0"/>
              </a:rPr>
              <a:t>Открытость </a:t>
            </a:r>
            <a:endParaRPr lang="ru-RU" sz="1100" dirty="0">
              <a:solidFill>
                <a:srgbClr val="0C25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C2564"/>
              </a:buClr>
            </a:pPr>
            <a:r>
              <a:rPr lang="ru-RU" sz="1100" dirty="0">
                <a:solidFill>
                  <a:srgbClr val="0C25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ы показываем всю информацию по каждому лоту (помещению в объекте). Пайщик видит покупку, сдачу в аренду, арендатора и его арендную плату (его товарооборот) и сделку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кп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- все это в личном кабинете.</a:t>
            </a:r>
          </a:p>
          <a:p>
            <a:pPr>
              <a:buClr>
                <a:srgbClr val="0C2564"/>
              </a:buClr>
            </a:pP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C2564"/>
              </a:buClr>
            </a:pPr>
            <a:r>
              <a:rPr lang="ru-RU" sz="1200" dirty="0">
                <a:solidFill>
                  <a:srgbClr val="0C2564"/>
                </a:solidFill>
                <a:latin typeface="Arial Black" panose="020B0A04020102020204" pitchFamily="34" charset="0"/>
              </a:rPr>
              <a:t>Справедливое вознаграждение</a:t>
            </a:r>
          </a:p>
          <a:p>
            <a:pPr>
              <a:buClr>
                <a:srgbClr val="0C2564"/>
              </a:buClr>
            </a:pP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Вознаграждение УК получает только при выходе объекта на прибыль, не менее чем 35% от дохода. Это гарантирует доходность пайщика.</a:t>
            </a:r>
          </a:p>
          <a:p>
            <a:pPr>
              <a:buClr>
                <a:srgbClr val="0C2564"/>
              </a:buClr>
            </a:pP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 descr="Изображение выглядит как на открытом воздухе, дерево, строительство, растение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D8AA503-5247-0F2D-BDAF-49EDC142BC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15" r="24667"/>
          <a:stretch>
            <a:fillRect/>
          </a:stretch>
        </p:blipFill>
        <p:spPr>
          <a:xfrm>
            <a:off x="0" y="0"/>
            <a:ext cx="2951728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BB71889-A1A8-176E-B31F-34C5B270B6B0}"/>
              </a:ext>
            </a:extLst>
          </p:cNvPr>
          <p:cNvSpPr/>
          <p:nvPr/>
        </p:nvSpPr>
        <p:spPr>
          <a:xfrm>
            <a:off x="8018822" y="1580153"/>
            <a:ext cx="3858439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C2564"/>
              </a:buClr>
            </a:pPr>
            <a:r>
              <a:rPr lang="ru-RU" sz="1200" dirty="0">
                <a:solidFill>
                  <a:srgbClr val="0C2564"/>
                </a:solidFill>
                <a:latin typeface="Arial Black" panose="020B0A04020102020204" pitchFamily="34" charset="0"/>
              </a:rPr>
              <a:t>Выход в метры</a:t>
            </a:r>
            <a:endParaRPr lang="ru-RU" sz="1100" dirty="0">
              <a:solidFill>
                <a:srgbClr val="0C25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C2564"/>
              </a:buClr>
            </a:pPr>
            <a:r>
              <a:rPr lang="ru-RU" sz="1100" dirty="0">
                <a:solidFill>
                  <a:srgbClr val="0C25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нвесторы получают преимущественное право приобретения объектов фонда на этапе закрытых предпродаж. </a:t>
            </a:r>
          </a:p>
          <a:p>
            <a:pPr>
              <a:buClr>
                <a:srgbClr val="0C2564"/>
              </a:buClr>
            </a:pP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C2564"/>
              </a:buClr>
            </a:pPr>
            <a:r>
              <a:rPr lang="ru-RU" sz="1200" dirty="0">
                <a:solidFill>
                  <a:srgbClr val="0C2564"/>
                </a:solidFill>
                <a:latin typeface="Arial Black" panose="020B0A04020102020204" pitchFamily="34" charset="0"/>
              </a:rPr>
              <a:t>Коллаборация с застройщиком</a:t>
            </a:r>
          </a:p>
          <a:p>
            <a:pPr>
              <a:buClr>
                <a:srgbClr val="0C2564"/>
              </a:buClr>
            </a:pP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Паи можно обменять на коммерцию на этапе закрытых предпродаж или на жилые метры в любой момент.</a:t>
            </a:r>
          </a:p>
          <a:p>
            <a:pPr>
              <a:buClr>
                <a:srgbClr val="0C2564"/>
              </a:buClr>
            </a:pPr>
            <a:endParaRPr lang="ru-RU" sz="1200" dirty="0">
              <a:solidFill>
                <a:srgbClr val="0C2564"/>
              </a:solidFill>
              <a:latin typeface="Arial Black" panose="020B0A04020102020204" pitchFamily="34" charset="0"/>
            </a:endParaRPr>
          </a:p>
          <a:p>
            <a:pPr>
              <a:buClr>
                <a:srgbClr val="0C2564"/>
              </a:buClr>
            </a:pPr>
            <a:r>
              <a:rPr lang="ru-RU" sz="1200" dirty="0">
                <a:solidFill>
                  <a:srgbClr val="0C2564"/>
                </a:solidFill>
                <a:latin typeface="Arial Black" panose="020B0A04020102020204" pitchFamily="34" charset="0"/>
              </a:rPr>
              <a:t>Только новые объекты  </a:t>
            </a:r>
            <a:endParaRPr lang="ru-RU" sz="1100" dirty="0">
              <a:solidFill>
                <a:srgbClr val="0C25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C2564"/>
              </a:buClr>
            </a:pPr>
            <a:r>
              <a:rPr lang="ru-RU" sz="1100" dirty="0">
                <a:solidFill>
                  <a:srgbClr val="0C25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тратегия фонда - это покупка коммерции в новых ЖК по оптовым ценам, сдача ее в аренду и продажа через 10 лет. Фонд ежегодно пополняется сданными объектами в новых ЖК, а стареющие помещения продаются на пике их ликвидности.</a:t>
            </a:r>
          </a:p>
          <a:p>
            <a:pPr>
              <a:buClr>
                <a:srgbClr val="0C2564"/>
              </a:buClr>
            </a:pP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C2564"/>
              </a:buClr>
            </a:pPr>
            <a:r>
              <a:rPr lang="ru-RU" sz="1200" dirty="0">
                <a:solidFill>
                  <a:srgbClr val="0C2564"/>
                </a:solidFill>
                <a:latin typeface="Arial Black" panose="020B0A04020102020204" pitchFamily="34" charset="0"/>
              </a:rPr>
              <a:t>Легко купить, легко продать</a:t>
            </a:r>
          </a:p>
          <a:p>
            <a:pPr>
              <a:buClr>
                <a:srgbClr val="0C2564"/>
              </a:buClr>
            </a:pP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Паи фонда вы можете приобрести в личном кабинете ЗПИФ или в приложении вашего инвестиционного брокера. Продать паи на вторичном рынке самостоятельно или через брокера. Пай, в отличии от целого объекта недвижимости, более ликвиден для продажи в сжатые сроки. Можно воспользоваться нашим чатом сообщества инвесторов для продажи своих паев пайщиков фонда. Выкуп ваших паев управляющей компанией в срок не более чем 3 месяца. Наша УК выступит в роли маркет-мейкера ваших паев.</a:t>
            </a:r>
          </a:p>
        </p:txBody>
      </p:sp>
      <p:sp>
        <p:nvSpPr>
          <p:cNvPr id="2" name="Блок-схема: узел 1">
            <a:extLst>
              <a:ext uri="{FF2B5EF4-FFF2-40B4-BE49-F238E27FC236}">
                <a16:creationId xmlns:a16="http://schemas.microsoft.com/office/drawing/2014/main" id="{138BFEBE-3D9B-9522-74D6-77586DF56C40}"/>
              </a:ext>
            </a:extLst>
          </p:cNvPr>
          <p:cNvSpPr/>
          <p:nvPr/>
        </p:nvSpPr>
        <p:spPr>
          <a:xfrm>
            <a:off x="3239828" y="1580153"/>
            <a:ext cx="288000" cy="288000"/>
          </a:xfrm>
          <a:prstGeom prst="flowChartConnector">
            <a:avLst/>
          </a:prstGeom>
          <a:noFill/>
          <a:ln w="6350">
            <a:solidFill>
              <a:srgbClr val="FF47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0A51EDB9-FA35-C1EA-BCD1-EA2A183733FC}"/>
              </a:ext>
            </a:extLst>
          </p:cNvPr>
          <p:cNvCxnSpPr>
            <a:cxnSpLocks/>
          </p:cNvCxnSpPr>
          <p:nvPr/>
        </p:nvCxnSpPr>
        <p:spPr>
          <a:xfrm flipV="1">
            <a:off x="3276361" y="1724153"/>
            <a:ext cx="216000" cy="0"/>
          </a:xfrm>
          <a:prstGeom prst="straightConnector1">
            <a:avLst/>
          </a:prstGeom>
          <a:ln w="3175">
            <a:solidFill>
              <a:srgbClr val="FF472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Блок-схема: узел 8">
            <a:extLst>
              <a:ext uri="{FF2B5EF4-FFF2-40B4-BE49-F238E27FC236}">
                <a16:creationId xmlns:a16="http://schemas.microsoft.com/office/drawing/2014/main" id="{4BC115E2-54BE-7B83-BFBC-20D3EF62CCF7}"/>
              </a:ext>
            </a:extLst>
          </p:cNvPr>
          <p:cNvSpPr/>
          <p:nvPr/>
        </p:nvSpPr>
        <p:spPr>
          <a:xfrm>
            <a:off x="3235089" y="2507723"/>
            <a:ext cx="288000" cy="288000"/>
          </a:xfrm>
          <a:prstGeom prst="flowChartConnector">
            <a:avLst/>
          </a:prstGeom>
          <a:noFill/>
          <a:ln w="6350">
            <a:solidFill>
              <a:srgbClr val="FF47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3BA0C134-0F73-C7A7-0627-CC0B0CB3A285}"/>
              </a:ext>
            </a:extLst>
          </p:cNvPr>
          <p:cNvCxnSpPr>
            <a:cxnSpLocks/>
          </p:cNvCxnSpPr>
          <p:nvPr/>
        </p:nvCxnSpPr>
        <p:spPr>
          <a:xfrm flipV="1">
            <a:off x="3271622" y="2651723"/>
            <a:ext cx="216000" cy="0"/>
          </a:xfrm>
          <a:prstGeom prst="straightConnector1">
            <a:avLst/>
          </a:prstGeom>
          <a:ln w="3175">
            <a:solidFill>
              <a:srgbClr val="FF472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Блок-схема: узел 10">
            <a:extLst>
              <a:ext uri="{FF2B5EF4-FFF2-40B4-BE49-F238E27FC236}">
                <a16:creationId xmlns:a16="http://schemas.microsoft.com/office/drawing/2014/main" id="{11DAFA93-67DC-D0B9-E750-B5F568AC8AC0}"/>
              </a:ext>
            </a:extLst>
          </p:cNvPr>
          <p:cNvSpPr/>
          <p:nvPr/>
        </p:nvSpPr>
        <p:spPr>
          <a:xfrm>
            <a:off x="3271622" y="4062278"/>
            <a:ext cx="288000" cy="288000"/>
          </a:xfrm>
          <a:prstGeom prst="flowChartConnector">
            <a:avLst/>
          </a:prstGeom>
          <a:noFill/>
          <a:ln w="6350">
            <a:solidFill>
              <a:srgbClr val="FF47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4908B3B7-5E5A-34B6-8358-397E34C04BA8}"/>
              </a:ext>
            </a:extLst>
          </p:cNvPr>
          <p:cNvCxnSpPr>
            <a:cxnSpLocks/>
          </p:cNvCxnSpPr>
          <p:nvPr/>
        </p:nvCxnSpPr>
        <p:spPr>
          <a:xfrm flipV="1">
            <a:off x="3308155" y="4206278"/>
            <a:ext cx="216000" cy="0"/>
          </a:xfrm>
          <a:prstGeom prst="straightConnector1">
            <a:avLst/>
          </a:prstGeom>
          <a:ln w="3175">
            <a:solidFill>
              <a:srgbClr val="FF472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Блок-схема: узел 12">
            <a:extLst>
              <a:ext uri="{FF2B5EF4-FFF2-40B4-BE49-F238E27FC236}">
                <a16:creationId xmlns:a16="http://schemas.microsoft.com/office/drawing/2014/main" id="{19B6B0F1-D75D-11F9-D1F1-CA79C9A09118}"/>
              </a:ext>
            </a:extLst>
          </p:cNvPr>
          <p:cNvSpPr/>
          <p:nvPr/>
        </p:nvSpPr>
        <p:spPr>
          <a:xfrm>
            <a:off x="3270209" y="5045684"/>
            <a:ext cx="288000" cy="288000"/>
          </a:xfrm>
          <a:prstGeom prst="flowChartConnector">
            <a:avLst/>
          </a:prstGeom>
          <a:noFill/>
          <a:ln w="6350">
            <a:solidFill>
              <a:srgbClr val="FF47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775FF25A-57D4-8BE5-9A57-9E3C994950A7}"/>
              </a:ext>
            </a:extLst>
          </p:cNvPr>
          <p:cNvCxnSpPr>
            <a:cxnSpLocks/>
          </p:cNvCxnSpPr>
          <p:nvPr/>
        </p:nvCxnSpPr>
        <p:spPr>
          <a:xfrm flipV="1">
            <a:off x="3306742" y="5189684"/>
            <a:ext cx="216000" cy="0"/>
          </a:xfrm>
          <a:prstGeom prst="straightConnector1">
            <a:avLst/>
          </a:prstGeom>
          <a:ln w="3175">
            <a:solidFill>
              <a:srgbClr val="FF472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Блок-схема: узел 14">
            <a:extLst>
              <a:ext uri="{FF2B5EF4-FFF2-40B4-BE49-F238E27FC236}">
                <a16:creationId xmlns:a16="http://schemas.microsoft.com/office/drawing/2014/main" id="{25CB8D7C-2241-FCCB-91AE-77E9D6065FC9}"/>
              </a:ext>
            </a:extLst>
          </p:cNvPr>
          <p:cNvSpPr/>
          <p:nvPr/>
        </p:nvSpPr>
        <p:spPr>
          <a:xfrm>
            <a:off x="7666391" y="1580153"/>
            <a:ext cx="288000" cy="288000"/>
          </a:xfrm>
          <a:prstGeom prst="flowChartConnector">
            <a:avLst/>
          </a:prstGeom>
          <a:noFill/>
          <a:ln w="6350">
            <a:solidFill>
              <a:srgbClr val="FF47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BCA3F4A8-2432-7041-1AC2-B44B014C9883}"/>
              </a:ext>
            </a:extLst>
          </p:cNvPr>
          <p:cNvCxnSpPr>
            <a:cxnSpLocks/>
          </p:cNvCxnSpPr>
          <p:nvPr/>
        </p:nvCxnSpPr>
        <p:spPr>
          <a:xfrm flipV="1">
            <a:off x="7702924" y="1724153"/>
            <a:ext cx="216000" cy="0"/>
          </a:xfrm>
          <a:prstGeom prst="straightConnector1">
            <a:avLst/>
          </a:prstGeom>
          <a:ln w="3175">
            <a:solidFill>
              <a:srgbClr val="FF472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Блок-схема: узел 16">
            <a:extLst>
              <a:ext uri="{FF2B5EF4-FFF2-40B4-BE49-F238E27FC236}">
                <a16:creationId xmlns:a16="http://schemas.microsoft.com/office/drawing/2014/main" id="{0E8FA384-D82F-8527-B14F-27BAC0675C74}"/>
              </a:ext>
            </a:extLst>
          </p:cNvPr>
          <p:cNvSpPr/>
          <p:nvPr/>
        </p:nvSpPr>
        <p:spPr>
          <a:xfrm>
            <a:off x="7661652" y="2507723"/>
            <a:ext cx="288000" cy="288000"/>
          </a:xfrm>
          <a:prstGeom prst="flowChartConnector">
            <a:avLst/>
          </a:prstGeom>
          <a:noFill/>
          <a:ln w="6350">
            <a:solidFill>
              <a:srgbClr val="FF47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C2669B8D-7169-08E7-026F-38091D8C2D7A}"/>
              </a:ext>
            </a:extLst>
          </p:cNvPr>
          <p:cNvCxnSpPr>
            <a:cxnSpLocks/>
          </p:cNvCxnSpPr>
          <p:nvPr/>
        </p:nvCxnSpPr>
        <p:spPr>
          <a:xfrm flipV="1">
            <a:off x="7698185" y="2651723"/>
            <a:ext cx="216000" cy="0"/>
          </a:xfrm>
          <a:prstGeom prst="straightConnector1">
            <a:avLst/>
          </a:prstGeom>
          <a:ln w="3175">
            <a:solidFill>
              <a:srgbClr val="FF472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Блок-схема: узел 18">
            <a:extLst>
              <a:ext uri="{FF2B5EF4-FFF2-40B4-BE49-F238E27FC236}">
                <a16:creationId xmlns:a16="http://schemas.microsoft.com/office/drawing/2014/main" id="{8EA596F9-8E6F-5C05-FAC6-87B6A6662565}"/>
              </a:ext>
            </a:extLst>
          </p:cNvPr>
          <p:cNvSpPr/>
          <p:nvPr/>
        </p:nvSpPr>
        <p:spPr>
          <a:xfrm>
            <a:off x="7661652" y="3193840"/>
            <a:ext cx="288000" cy="288000"/>
          </a:xfrm>
          <a:prstGeom prst="flowChartConnector">
            <a:avLst/>
          </a:prstGeom>
          <a:noFill/>
          <a:ln w="6350">
            <a:solidFill>
              <a:srgbClr val="FF47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3CEB07FE-6F44-6F1E-1241-259ECBEE72B4}"/>
              </a:ext>
            </a:extLst>
          </p:cNvPr>
          <p:cNvCxnSpPr>
            <a:cxnSpLocks/>
          </p:cNvCxnSpPr>
          <p:nvPr/>
        </p:nvCxnSpPr>
        <p:spPr>
          <a:xfrm flipV="1">
            <a:off x="7698185" y="3337840"/>
            <a:ext cx="216000" cy="0"/>
          </a:xfrm>
          <a:prstGeom prst="straightConnector1">
            <a:avLst/>
          </a:prstGeom>
          <a:ln w="3175">
            <a:solidFill>
              <a:srgbClr val="FF472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Блок-схема: узел 20">
            <a:extLst>
              <a:ext uri="{FF2B5EF4-FFF2-40B4-BE49-F238E27FC236}">
                <a16:creationId xmlns:a16="http://schemas.microsoft.com/office/drawing/2014/main" id="{2899678C-D965-4956-3AA9-3307236B2310}"/>
              </a:ext>
            </a:extLst>
          </p:cNvPr>
          <p:cNvSpPr/>
          <p:nvPr/>
        </p:nvSpPr>
        <p:spPr>
          <a:xfrm>
            <a:off x="7668579" y="4363267"/>
            <a:ext cx="288000" cy="288000"/>
          </a:xfrm>
          <a:prstGeom prst="flowChartConnector">
            <a:avLst/>
          </a:prstGeom>
          <a:noFill/>
          <a:ln w="6350">
            <a:solidFill>
              <a:srgbClr val="FF47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7D33E4FC-9705-4EDD-B48D-24D3A6F96342}"/>
              </a:ext>
            </a:extLst>
          </p:cNvPr>
          <p:cNvCxnSpPr>
            <a:cxnSpLocks/>
          </p:cNvCxnSpPr>
          <p:nvPr/>
        </p:nvCxnSpPr>
        <p:spPr>
          <a:xfrm flipV="1">
            <a:off x="7705112" y="4507267"/>
            <a:ext cx="216000" cy="0"/>
          </a:xfrm>
          <a:prstGeom prst="straightConnector1">
            <a:avLst/>
          </a:prstGeom>
          <a:ln w="3175">
            <a:solidFill>
              <a:srgbClr val="FF472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8621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3">
            <a:extLst>
              <a:ext uri="{FF2B5EF4-FFF2-40B4-BE49-F238E27FC236}">
                <a16:creationId xmlns:a16="http://schemas.microsoft.com/office/drawing/2014/main" id="{B504262D-FB24-DDAD-77EA-76DBE9768028}"/>
              </a:ext>
            </a:extLst>
          </p:cNvPr>
          <p:cNvSpPr/>
          <p:nvPr/>
        </p:nvSpPr>
        <p:spPr>
          <a:xfrm>
            <a:off x="550822" y="2892637"/>
            <a:ext cx="3420000" cy="3420000"/>
          </a:xfrm>
          <a:prstGeom prst="roundRect">
            <a:avLst>
              <a:gd name="adj" fmla="val 7722"/>
            </a:avLst>
          </a:prstGeom>
          <a:gradFill flip="none" rotWithShape="1">
            <a:gsLst>
              <a:gs pos="100000">
                <a:srgbClr val="F78E65"/>
              </a:gs>
              <a:gs pos="32000">
                <a:srgbClr val="F45C32">
                  <a:lumMod val="93000"/>
                </a:srgbClr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rgbClr val="F7F8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1D2A56-C132-7027-6FFF-DDE8640E0FE5}"/>
              </a:ext>
            </a:extLst>
          </p:cNvPr>
          <p:cNvSpPr txBox="1"/>
          <p:nvPr/>
        </p:nvSpPr>
        <p:spPr>
          <a:xfrm>
            <a:off x="383458" y="437536"/>
            <a:ext cx="70936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rgbClr val="FF4723"/>
                </a:solidFill>
                <a:latin typeface="Arial Black" panose="020B0A04020102020204" pitchFamily="34" charset="0"/>
              </a:rPr>
              <a:t>ЧТО МЫ ПРЕДЛАГАЕМ?</a:t>
            </a:r>
          </a:p>
        </p:txBody>
      </p:sp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1C2B9E0A-F465-D1A8-A76C-D632692D614D}"/>
              </a:ext>
            </a:extLst>
          </p:cNvPr>
          <p:cNvCxnSpPr/>
          <p:nvPr/>
        </p:nvCxnSpPr>
        <p:spPr>
          <a:xfrm>
            <a:off x="595091" y="1672194"/>
            <a:ext cx="0" cy="936000"/>
          </a:xfrm>
          <a:prstGeom prst="line">
            <a:avLst/>
          </a:prstGeom>
          <a:ln w="19050">
            <a:solidFill>
              <a:srgbClr val="0C25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177AFB9-5813-22A0-DBE0-CAFA3255641C}"/>
              </a:ext>
            </a:extLst>
          </p:cNvPr>
          <p:cNvSpPr txBox="1"/>
          <p:nvPr/>
        </p:nvSpPr>
        <p:spPr>
          <a:xfrm>
            <a:off x="595091" y="1641294"/>
            <a:ext cx="5760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0C2564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КОММЕРЧЕСКАЯ НЕДВИЖИМОСТЬ СТРИТ РИТЕЙЛ</a:t>
            </a:r>
            <a:endParaRPr lang="en-US" sz="1200" dirty="0">
              <a:solidFill>
                <a:srgbClr val="0C2564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2E123DE-06CA-06E6-BDC4-DDFAA3842F7A}"/>
              </a:ext>
            </a:extLst>
          </p:cNvPr>
          <p:cNvSpPr/>
          <p:nvPr/>
        </p:nvSpPr>
        <p:spPr>
          <a:xfrm>
            <a:off x="595091" y="2051461"/>
            <a:ext cx="580178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ЗПИФ инвестирует в коммерческие площади на первых этажах активно растущих жилых комплексах «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Унистрой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». Пайщики получают ежеквартальный доход от аренды и могут рассчитывать на рост стоимости паев и активов вместе с развитием районов.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1F705E-2A16-1701-2FD4-69A35385388D}"/>
              </a:ext>
            </a:extLst>
          </p:cNvPr>
          <p:cNvSpPr txBox="1"/>
          <p:nvPr/>
        </p:nvSpPr>
        <p:spPr>
          <a:xfrm>
            <a:off x="822478" y="3117893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Фонд</a:t>
            </a:r>
          </a:p>
          <a:p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СТРИТ АЛЬЯНС - КЗН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20DFC7B-F462-5F29-A03C-F238C90A4631}"/>
              </a:ext>
            </a:extLst>
          </p:cNvPr>
          <p:cNvSpPr/>
          <p:nvPr/>
        </p:nvSpPr>
        <p:spPr>
          <a:xfrm>
            <a:off x="835392" y="3879893"/>
            <a:ext cx="19369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ПАИ ПОСТУПЯТ В ПРОДАЖУ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AF02C69-3742-60B4-66DE-4873A056A066}"/>
              </a:ext>
            </a:extLst>
          </p:cNvPr>
          <p:cNvSpPr/>
          <p:nvPr/>
        </p:nvSpPr>
        <p:spPr>
          <a:xfrm>
            <a:off x="842813" y="4563798"/>
            <a:ext cx="18181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01.11.2025 в 10:00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с двумя скругленными соседними углами 19">
            <a:extLst>
              <a:ext uri="{FF2B5EF4-FFF2-40B4-BE49-F238E27FC236}">
                <a16:creationId xmlns:a16="http://schemas.microsoft.com/office/drawing/2014/main" id="{ECA57B6B-E358-98BD-F497-E86DAD70D5DC}"/>
              </a:ext>
            </a:extLst>
          </p:cNvPr>
          <p:cNvSpPr/>
          <p:nvPr/>
        </p:nvSpPr>
        <p:spPr>
          <a:xfrm rot="10800000">
            <a:off x="550823" y="5191261"/>
            <a:ext cx="3419999" cy="979032"/>
          </a:xfrm>
          <a:prstGeom prst="round2SameRect">
            <a:avLst>
              <a:gd name="adj1" fmla="val 26795"/>
              <a:gd name="adj2" fmla="val 0"/>
            </a:avLst>
          </a:prstGeom>
          <a:solidFill>
            <a:schemeClr val="bg1"/>
          </a:solidFill>
          <a:ln w="3175">
            <a:solidFill>
              <a:srgbClr val="F45C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2B2AB75-6D7A-DB34-E61F-317B5FE381DC}"/>
              </a:ext>
            </a:extLst>
          </p:cNvPr>
          <p:cNvSpPr/>
          <p:nvPr/>
        </p:nvSpPr>
        <p:spPr>
          <a:xfrm>
            <a:off x="2917056" y="3882125"/>
            <a:ext cx="10214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28%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3291E5A-1043-A0D5-59BE-2DD87BAA3186}"/>
              </a:ext>
            </a:extLst>
          </p:cNvPr>
          <p:cNvSpPr/>
          <p:nvPr/>
        </p:nvSpPr>
        <p:spPr>
          <a:xfrm>
            <a:off x="671291" y="5267485"/>
            <a:ext cx="22215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2133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Стоимость актива на 2й год</a:t>
            </a:r>
          </a:p>
          <a:p>
            <a:r>
              <a:rPr lang="ru-RU" sz="1200" dirty="0">
                <a:solidFill>
                  <a:srgbClr val="2133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на 2й год</a:t>
            </a:r>
          </a:p>
          <a:p>
            <a:r>
              <a:rPr lang="ru-RU" sz="1200" dirty="0">
                <a:solidFill>
                  <a:srgbClr val="2133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паев</a:t>
            </a:r>
          </a:p>
          <a:p>
            <a:r>
              <a:rPr lang="ru-RU" sz="1200" dirty="0">
                <a:solidFill>
                  <a:srgbClr val="2133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Цена за пай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F2BC11A-9463-FD11-47A4-574342973735}"/>
              </a:ext>
            </a:extLst>
          </p:cNvPr>
          <p:cNvSpPr/>
          <p:nvPr/>
        </p:nvSpPr>
        <p:spPr>
          <a:xfrm>
            <a:off x="2892792" y="5265279"/>
            <a:ext cx="10147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2133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1,3 млрд ₽</a:t>
            </a:r>
          </a:p>
          <a:p>
            <a:r>
              <a:rPr lang="ru-RU" sz="1200" b="1" dirty="0">
                <a:solidFill>
                  <a:srgbClr val="2133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6 059 м²</a:t>
            </a:r>
          </a:p>
          <a:p>
            <a:r>
              <a:rPr lang="ru-RU" sz="1200" b="1" dirty="0">
                <a:solidFill>
                  <a:srgbClr val="2133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9 888</a:t>
            </a:r>
          </a:p>
          <a:p>
            <a:r>
              <a:rPr lang="ru-RU" sz="1200" b="1" dirty="0">
                <a:solidFill>
                  <a:srgbClr val="2133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100 000 ₽</a:t>
            </a:r>
          </a:p>
        </p:txBody>
      </p:sp>
      <p:sp>
        <p:nvSpPr>
          <p:cNvPr id="14" name="Скругленный прямоугольник 23">
            <a:extLst>
              <a:ext uri="{FF2B5EF4-FFF2-40B4-BE49-F238E27FC236}">
                <a16:creationId xmlns:a16="http://schemas.microsoft.com/office/drawing/2014/main" id="{95AA1082-AD13-101C-279B-91D43F9A0E8C}"/>
              </a:ext>
            </a:extLst>
          </p:cNvPr>
          <p:cNvSpPr/>
          <p:nvPr/>
        </p:nvSpPr>
        <p:spPr>
          <a:xfrm>
            <a:off x="4286758" y="2892637"/>
            <a:ext cx="3420000" cy="3420000"/>
          </a:xfrm>
          <a:prstGeom prst="roundRect">
            <a:avLst>
              <a:gd name="adj" fmla="val 7722"/>
            </a:avLst>
          </a:prstGeom>
          <a:gradFill flip="none" rotWithShape="1">
            <a:gsLst>
              <a:gs pos="100000">
                <a:srgbClr val="F78E65"/>
              </a:gs>
              <a:gs pos="32000">
                <a:srgbClr val="F45C32">
                  <a:lumMod val="93000"/>
                </a:srgbClr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rgbClr val="F7F8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A499CF-E410-4B00-1F38-ACF83BF4A4FC}"/>
              </a:ext>
            </a:extLst>
          </p:cNvPr>
          <p:cNvSpPr txBox="1"/>
          <p:nvPr/>
        </p:nvSpPr>
        <p:spPr>
          <a:xfrm>
            <a:off x="4558413" y="3117893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Фонд</a:t>
            </a:r>
          </a:p>
          <a:p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СТРИТ АЛЬЯНС - СПБ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383E190-C243-D47B-C436-A281912845C7}"/>
              </a:ext>
            </a:extLst>
          </p:cNvPr>
          <p:cNvSpPr/>
          <p:nvPr/>
        </p:nvSpPr>
        <p:spPr>
          <a:xfrm>
            <a:off x="4571327" y="3879893"/>
            <a:ext cx="19369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ПАИ ПОСТУПЯТ В ПРОДАЖУ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A49637B-8B5F-4A20-ED1E-BA1DA26EBF9F}"/>
              </a:ext>
            </a:extLst>
          </p:cNvPr>
          <p:cNvSpPr/>
          <p:nvPr/>
        </p:nvSpPr>
        <p:spPr>
          <a:xfrm>
            <a:off x="4578748" y="4563798"/>
            <a:ext cx="18181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01.01.2026 в 10:00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с двумя скругленными соседними углами 27">
            <a:extLst>
              <a:ext uri="{FF2B5EF4-FFF2-40B4-BE49-F238E27FC236}">
                <a16:creationId xmlns:a16="http://schemas.microsoft.com/office/drawing/2014/main" id="{8FE05018-00A7-29DD-7554-1E21315576C3}"/>
              </a:ext>
            </a:extLst>
          </p:cNvPr>
          <p:cNvSpPr/>
          <p:nvPr/>
        </p:nvSpPr>
        <p:spPr>
          <a:xfrm rot="10800000">
            <a:off x="4286758" y="5191261"/>
            <a:ext cx="3419999" cy="979032"/>
          </a:xfrm>
          <a:prstGeom prst="round2SameRect">
            <a:avLst>
              <a:gd name="adj1" fmla="val 26795"/>
              <a:gd name="adj2" fmla="val 0"/>
            </a:avLst>
          </a:prstGeom>
          <a:solidFill>
            <a:schemeClr val="bg1"/>
          </a:solidFill>
          <a:ln w="3175">
            <a:solidFill>
              <a:srgbClr val="F45C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5E589DB0-3EE1-CDF8-DC39-0BC982CD33AD}"/>
              </a:ext>
            </a:extLst>
          </p:cNvPr>
          <p:cNvSpPr/>
          <p:nvPr/>
        </p:nvSpPr>
        <p:spPr>
          <a:xfrm>
            <a:off x="6652991" y="3882125"/>
            <a:ext cx="10214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24%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111B3B15-5CF2-CECE-AC2D-ED50C58823D5}"/>
              </a:ext>
            </a:extLst>
          </p:cNvPr>
          <p:cNvSpPr/>
          <p:nvPr/>
        </p:nvSpPr>
        <p:spPr>
          <a:xfrm>
            <a:off x="6637787" y="5265279"/>
            <a:ext cx="10556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2133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2,3 млрд ₽</a:t>
            </a:r>
          </a:p>
          <a:p>
            <a:r>
              <a:rPr lang="ru-RU" sz="1200" b="1" dirty="0">
                <a:solidFill>
                  <a:srgbClr val="2133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10 046 м²</a:t>
            </a:r>
          </a:p>
          <a:p>
            <a:r>
              <a:rPr lang="ru-RU" sz="1200" b="1" dirty="0">
                <a:solidFill>
                  <a:srgbClr val="2133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16 190</a:t>
            </a:r>
          </a:p>
          <a:p>
            <a:r>
              <a:rPr lang="ru-RU" sz="1200" b="1" dirty="0">
                <a:solidFill>
                  <a:srgbClr val="2133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100 000 ₽</a:t>
            </a:r>
          </a:p>
        </p:txBody>
      </p:sp>
      <p:sp>
        <p:nvSpPr>
          <p:cNvPr id="21" name="Скругленный прямоугольник 31">
            <a:extLst>
              <a:ext uri="{FF2B5EF4-FFF2-40B4-BE49-F238E27FC236}">
                <a16:creationId xmlns:a16="http://schemas.microsoft.com/office/drawing/2014/main" id="{A37543BA-7FBB-6076-567B-0F34C43DC5D1}"/>
              </a:ext>
            </a:extLst>
          </p:cNvPr>
          <p:cNvSpPr/>
          <p:nvPr/>
        </p:nvSpPr>
        <p:spPr>
          <a:xfrm>
            <a:off x="8038376" y="2892637"/>
            <a:ext cx="3420000" cy="3420000"/>
          </a:xfrm>
          <a:prstGeom prst="roundRect">
            <a:avLst>
              <a:gd name="adj" fmla="val 7722"/>
            </a:avLst>
          </a:prstGeom>
          <a:gradFill flip="none" rotWithShape="1">
            <a:gsLst>
              <a:gs pos="100000">
                <a:srgbClr val="F78E65"/>
              </a:gs>
              <a:gs pos="32000">
                <a:srgbClr val="F45C32">
                  <a:lumMod val="93000"/>
                </a:srgbClr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rgbClr val="F7F8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296DAFE-2847-4BCA-FE52-7E21F28368F9}"/>
              </a:ext>
            </a:extLst>
          </p:cNvPr>
          <p:cNvSpPr txBox="1"/>
          <p:nvPr/>
        </p:nvSpPr>
        <p:spPr>
          <a:xfrm>
            <a:off x="8310031" y="3117893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Фонд</a:t>
            </a:r>
          </a:p>
          <a:p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СТРИТ АЛЬЯНС - ЕКБ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6384C3CA-4B7C-74D5-A123-155EA1CF6643}"/>
              </a:ext>
            </a:extLst>
          </p:cNvPr>
          <p:cNvSpPr/>
          <p:nvPr/>
        </p:nvSpPr>
        <p:spPr>
          <a:xfrm>
            <a:off x="8322945" y="3879893"/>
            <a:ext cx="19369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ПАИ ПОСТУПЯТ В ПРОДАЖУ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155751FC-F52B-AECD-B050-6CF9C455FA65}"/>
              </a:ext>
            </a:extLst>
          </p:cNvPr>
          <p:cNvSpPr/>
          <p:nvPr/>
        </p:nvSpPr>
        <p:spPr>
          <a:xfrm>
            <a:off x="8330366" y="4563798"/>
            <a:ext cx="18181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01.01.2026 в 10:00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с двумя скругленными соседними углами 35">
            <a:extLst>
              <a:ext uri="{FF2B5EF4-FFF2-40B4-BE49-F238E27FC236}">
                <a16:creationId xmlns:a16="http://schemas.microsoft.com/office/drawing/2014/main" id="{EB896E09-D1E7-7440-F074-A5E711DA09D7}"/>
              </a:ext>
            </a:extLst>
          </p:cNvPr>
          <p:cNvSpPr/>
          <p:nvPr/>
        </p:nvSpPr>
        <p:spPr>
          <a:xfrm rot="10800000">
            <a:off x="8038376" y="5191261"/>
            <a:ext cx="3419999" cy="979032"/>
          </a:xfrm>
          <a:prstGeom prst="round2SameRect">
            <a:avLst>
              <a:gd name="adj1" fmla="val 26795"/>
              <a:gd name="adj2" fmla="val 0"/>
            </a:avLst>
          </a:prstGeom>
          <a:solidFill>
            <a:schemeClr val="bg1"/>
          </a:solidFill>
          <a:ln w="3175">
            <a:solidFill>
              <a:srgbClr val="F45C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C04CD278-D9A1-201D-DC8F-92D81ABB0A28}"/>
              </a:ext>
            </a:extLst>
          </p:cNvPr>
          <p:cNvSpPr/>
          <p:nvPr/>
        </p:nvSpPr>
        <p:spPr>
          <a:xfrm>
            <a:off x="10404609" y="3882125"/>
            <a:ext cx="10214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22%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81F1C1F1-D904-9E33-E9C9-0A6C3305CB3A}"/>
              </a:ext>
            </a:extLst>
          </p:cNvPr>
          <p:cNvSpPr/>
          <p:nvPr/>
        </p:nvSpPr>
        <p:spPr>
          <a:xfrm>
            <a:off x="10371587" y="5265279"/>
            <a:ext cx="10556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2133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млрд ₽</a:t>
            </a:r>
          </a:p>
          <a:p>
            <a:r>
              <a:rPr lang="ru-RU" sz="1200" b="1" dirty="0">
                <a:solidFill>
                  <a:srgbClr val="2133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4 072 м²</a:t>
            </a:r>
          </a:p>
          <a:p>
            <a:r>
              <a:rPr lang="ru-RU" sz="1200" b="1" dirty="0">
                <a:solidFill>
                  <a:srgbClr val="2133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6 730</a:t>
            </a:r>
          </a:p>
          <a:p>
            <a:r>
              <a:rPr lang="ru-RU" sz="1200" b="1" dirty="0">
                <a:solidFill>
                  <a:srgbClr val="2133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100 000 ₽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46CFD347-88C0-105E-5183-F9DE1C6C7BF7}"/>
              </a:ext>
            </a:extLst>
          </p:cNvPr>
          <p:cNvSpPr/>
          <p:nvPr/>
        </p:nvSpPr>
        <p:spPr>
          <a:xfrm>
            <a:off x="4374506" y="5301659"/>
            <a:ext cx="22215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2133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Стоимость актива на 3й год</a:t>
            </a:r>
          </a:p>
          <a:p>
            <a:r>
              <a:rPr lang="ru-RU" sz="1200" dirty="0">
                <a:solidFill>
                  <a:srgbClr val="2133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на 3й год</a:t>
            </a:r>
          </a:p>
          <a:p>
            <a:r>
              <a:rPr lang="ru-RU" sz="1200" dirty="0">
                <a:solidFill>
                  <a:srgbClr val="2133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паев</a:t>
            </a:r>
          </a:p>
          <a:p>
            <a:r>
              <a:rPr lang="ru-RU" sz="1200" dirty="0">
                <a:solidFill>
                  <a:srgbClr val="2133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Цена за пай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97D072D2-9ED4-567A-4543-31EA41A10ADA}"/>
              </a:ext>
            </a:extLst>
          </p:cNvPr>
          <p:cNvSpPr/>
          <p:nvPr/>
        </p:nvSpPr>
        <p:spPr>
          <a:xfrm>
            <a:off x="8108639" y="5265279"/>
            <a:ext cx="22215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2133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Стоимость актива на 2й год</a:t>
            </a:r>
          </a:p>
          <a:p>
            <a:r>
              <a:rPr lang="ru-RU" sz="1200" dirty="0">
                <a:solidFill>
                  <a:srgbClr val="2133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на 2й год</a:t>
            </a:r>
          </a:p>
          <a:p>
            <a:r>
              <a:rPr lang="ru-RU" sz="1200" dirty="0">
                <a:solidFill>
                  <a:srgbClr val="2133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паев</a:t>
            </a:r>
          </a:p>
          <a:p>
            <a:r>
              <a:rPr lang="ru-RU" sz="1200" dirty="0">
                <a:solidFill>
                  <a:srgbClr val="2133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Цена за пай</a:t>
            </a:r>
          </a:p>
        </p:txBody>
      </p:sp>
    </p:spTree>
    <p:extLst>
      <p:ext uri="{BB962C8B-B14F-4D97-AF65-F5344CB8AC3E}">
        <p14:creationId xmlns:p14="http://schemas.microsoft.com/office/powerpoint/2010/main" val="1079152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4EDA269B-B971-8E99-61C7-E6AA6406EA9E}"/>
              </a:ext>
            </a:extLst>
          </p:cNvPr>
          <p:cNvGrpSpPr/>
          <p:nvPr/>
        </p:nvGrpSpPr>
        <p:grpSpPr>
          <a:xfrm>
            <a:off x="312357" y="1232686"/>
            <a:ext cx="6768316" cy="3815543"/>
            <a:chOff x="383458" y="812800"/>
            <a:chExt cx="6768316" cy="3815543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CBEB7F02-E44C-AB34-E0A0-35CA5C2A53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-142" b="5871"/>
            <a:stretch>
              <a:fillRect/>
            </a:stretch>
          </p:blipFill>
          <p:spPr>
            <a:xfrm>
              <a:off x="383458" y="812800"/>
              <a:ext cx="6768316" cy="3815543"/>
            </a:xfrm>
            <a:prstGeom prst="roundRect">
              <a:avLst>
                <a:gd name="adj" fmla="val 5371"/>
              </a:avLst>
            </a:prstGeom>
            <a:ln>
              <a:solidFill>
                <a:schemeClr val="bg1">
                  <a:lumMod val="95000"/>
                </a:schemeClr>
              </a:solidFill>
            </a:ln>
          </p:spPr>
        </p:pic>
        <p:sp>
          <p:nvSpPr>
            <p:cNvPr id="13" name="Блок-схема: узел 12">
              <a:extLst>
                <a:ext uri="{FF2B5EF4-FFF2-40B4-BE49-F238E27FC236}">
                  <a16:creationId xmlns:a16="http://schemas.microsoft.com/office/drawing/2014/main" id="{9F3C7389-F42F-060B-8337-8B6477EC6F40}"/>
                </a:ext>
              </a:extLst>
            </p:cNvPr>
            <p:cNvSpPr/>
            <p:nvPr/>
          </p:nvSpPr>
          <p:spPr>
            <a:xfrm>
              <a:off x="2717688" y="4404695"/>
              <a:ext cx="108000" cy="108000"/>
            </a:xfrm>
            <a:prstGeom prst="flowChartConnector">
              <a:avLst/>
            </a:prstGeom>
            <a:solidFill>
              <a:srgbClr val="FF472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BD72C37-455E-68EC-ABE0-67A8D0A09EC2}"/>
                </a:ext>
              </a:extLst>
            </p:cNvPr>
            <p:cNvSpPr txBox="1"/>
            <p:nvPr/>
          </p:nvSpPr>
          <p:spPr>
            <a:xfrm>
              <a:off x="2071644" y="4366362"/>
              <a:ext cx="700044" cy="1846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600" dirty="0">
                  <a:solidFill>
                    <a:srgbClr val="0C25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 </a:t>
              </a:r>
              <a:r>
                <a:rPr lang="ru-RU" sz="600" dirty="0">
                  <a:solidFill>
                    <a:srgbClr val="0C25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 Кулагина</a:t>
              </a:r>
              <a:endParaRPr lang="ru-RU" sz="600" dirty="0">
                <a:solidFill>
                  <a:srgbClr val="0C2564"/>
                </a:solidFill>
              </a:endParaRPr>
            </a:p>
          </p:txBody>
        </p:sp>
        <p:sp>
          <p:nvSpPr>
            <p:cNvPr id="18" name="Блок-схема: узел 17">
              <a:extLst>
                <a:ext uri="{FF2B5EF4-FFF2-40B4-BE49-F238E27FC236}">
                  <a16:creationId xmlns:a16="http://schemas.microsoft.com/office/drawing/2014/main" id="{6A214D0D-EDF2-FD3F-EE92-63358F1534F5}"/>
                </a:ext>
              </a:extLst>
            </p:cNvPr>
            <p:cNvSpPr/>
            <p:nvPr/>
          </p:nvSpPr>
          <p:spPr>
            <a:xfrm>
              <a:off x="6810289" y="2410243"/>
              <a:ext cx="108000" cy="108000"/>
            </a:xfrm>
            <a:prstGeom prst="flowChartConnector">
              <a:avLst/>
            </a:prstGeom>
            <a:solidFill>
              <a:srgbClr val="FF472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04A61DD-7D42-4D41-ECB7-5D67EFAB5E9E}"/>
                </a:ext>
              </a:extLst>
            </p:cNvPr>
            <p:cNvSpPr txBox="1"/>
            <p:nvPr/>
          </p:nvSpPr>
          <p:spPr>
            <a:xfrm>
              <a:off x="6193239" y="2371910"/>
              <a:ext cx="700044" cy="1846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ru-RU" sz="600" dirty="0">
                  <a:solidFill>
                    <a:srgbClr val="0C25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Царево </a:t>
              </a:r>
              <a:r>
                <a:rPr lang="en-US" sz="600" dirty="0">
                  <a:solidFill>
                    <a:srgbClr val="0C25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City</a:t>
              </a:r>
              <a:endParaRPr lang="ru-RU" sz="600" dirty="0">
                <a:solidFill>
                  <a:srgbClr val="0C2564"/>
                </a:solidFill>
              </a:endParaRPr>
            </a:p>
          </p:txBody>
        </p:sp>
        <p:sp>
          <p:nvSpPr>
            <p:cNvPr id="20" name="Блок-схема: узел 19">
              <a:extLst>
                <a:ext uri="{FF2B5EF4-FFF2-40B4-BE49-F238E27FC236}">
                  <a16:creationId xmlns:a16="http://schemas.microsoft.com/office/drawing/2014/main" id="{CDE9BB53-2DB5-0145-BB21-85D61C2B7D13}"/>
                </a:ext>
              </a:extLst>
            </p:cNvPr>
            <p:cNvSpPr/>
            <p:nvPr/>
          </p:nvSpPr>
          <p:spPr>
            <a:xfrm>
              <a:off x="3297470" y="2839700"/>
              <a:ext cx="108000" cy="108000"/>
            </a:xfrm>
            <a:prstGeom prst="flowChartConnector">
              <a:avLst/>
            </a:prstGeom>
            <a:solidFill>
              <a:srgbClr val="FF472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B849D06-C6E0-AF75-AA4F-3F0A14587A82}"/>
                </a:ext>
              </a:extLst>
            </p:cNvPr>
            <p:cNvSpPr txBox="1"/>
            <p:nvPr/>
          </p:nvSpPr>
          <p:spPr>
            <a:xfrm>
              <a:off x="2675609" y="2819447"/>
              <a:ext cx="700044" cy="1846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ru-RU" sz="600" dirty="0">
                  <a:solidFill>
                    <a:srgbClr val="0C25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АРТ Премиум</a:t>
              </a:r>
              <a:endParaRPr lang="ru-RU" sz="600" dirty="0">
                <a:solidFill>
                  <a:srgbClr val="0C2564"/>
                </a:solidFill>
              </a:endParaRPr>
            </a:p>
          </p:txBody>
        </p:sp>
        <p:sp>
          <p:nvSpPr>
            <p:cNvPr id="22" name="Блок-схема: узел 21">
              <a:extLst>
                <a:ext uri="{FF2B5EF4-FFF2-40B4-BE49-F238E27FC236}">
                  <a16:creationId xmlns:a16="http://schemas.microsoft.com/office/drawing/2014/main" id="{615B1862-574A-C9D5-7A91-39C2D2D7A367}"/>
                </a:ext>
              </a:extLst>
            </p:cNvPr>
            <p:cNvSpPr/>
            <p:nvPr/>
          </p:nvSpPr>
          <p:spPr>
            <a:xfrm>
              <a:off x="4818157" y="872127"/>
              <a:ext cx="108000" cy="108000"/>
            </a:xfrm>
            <a:prstGeom prst="flowChartConnector">
              <a:avLst/>
            </a:prstGeom>
            <a:solidFill>
              <a:srgbClr val="FF472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96D99FD-3A8D-C3A6-FEA3-6759DC89BE3B}"/>
                </a:ext>
              </a:extLst>
            </p:cNvPr>
            <p:cNvSpPr txBox="1"/>
            <p:nvPr/>
          </p:nvSpPr>
          <p:spPr>
            <a:xfrm>
              <a:off x="4818157" y="912341"/>
              <a:ext cx="700044" cy="1846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600" dirty="0">
                  <a:solidFill>
                    <a:srgbClr val="0C25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Атмосфера</a:t>
              </a:r>
              <a:endParaRPr lang="ru-RU" sz="600" dirty="0">
                <a:solidFill>
                  <a:srgbClr val="0C2564"/>
                </a:solidFill>
              </a:endParaRPr>
            </a:p>
          </p:txBody>
        </p:sp>
        <p:sp>
          <p:nvSpPr>
            <p:cNvPr id="24" name="Блок-схема: узел 23">
              <a:extLst>
                <a:ext uri="{FF2B5EF4-FFF2-40B4-BE49-F238E27FC236}">
                  <a16:creationId xmlns:a16="http://schemas.microsoft.com/office/drawing/2014/main" id="{D6D01B5E-4874-8356-4F42-0E3FA749FDD5}"/>
                </a:ext>
              </a:extLst>
            </p:cNvPr>
            <p:cNvSpPr/>
            <p:nvPr/>
          </p:nvSpPr>
          <p:spPr>
            <a:xfrm>
              <a:off x="3706618" y="3327586"/>
              <a:ext cx="108000" cy="108000"/>
            </a:xfrm>
            <a:prstGeom prst="flowChartConnector">
              <a:avLst/>
            </a:prstGeom>
            <a:solidFill>
              <a:srgbClr val="FF472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0E5051E-CBAC-1722-D493-6A40F00BD437}"/>
                </a:ext>
              </a:extLst>
            </p:cNvPr>
            <p:cNvSpPr txBox="1"/>
            <p:nvPr/>
          </p:nvSpPr>
          <p:spPr>
            <a:xfrm>
              <a:off x="3067572" y="3250920"/>
              <a:ext cx="700044" cy="1846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ru-RU" sz="600" dirty="0">
                  <a:solidFill>
                    <a:srgbClr val="0C25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Уникум</a:t>
              </a:r>
              <a:endParaRPr lang="ru-RU" sz="600" dirty="0">
                <a:solidFill>
                  <a:srgbClr val="0C2564"/>
                </a:solidFill>
              </a:endParaRPr>
            </a:p>
          </p:txBody>
        </p:sp>
        <p:sp>
          <p:nvSpPr>
            <p:cNvPr id="26" name="Блок-схема: узел 25">
              <a:extLst>
                <a:ext uri="{FF2B5EF4-FFF2-40B4-BE49-F238E27FC236}">
                  <a16:creationId xmlns:a16="http://schemas.microsoft.com/office/drawing/2014/main" id="{B245B3C1-0278-4C1B-0CAD-348163E1A26D}"/>
                </a:ext>
              </a:extLst>
            </p:cNvPr>
            <p:cNvSpPr/>
            <p:nvPr/>
          </p:nvSpPr>
          <p:spPr>
            <a:xfrm>
              <a:off x="1836418" y="1242296"/>
              <a:ext cx="108000" cy="108000"/>
            </a:xfrm>
            <a:prstGeom prst="flowChartConnector">
              <a:avLst/>
            </a:prstGeom>
            <a:solidFill>
              <a:srgbClr val="FF472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2130D4C-17BE-22B1-DC58-4995EF8D7A81}"/>
                </a:ext>
              </a:extLst>
            </p:cNvPr>
            <p:cNvSpPr txBox="1"/>
            <p:nvPr/>
          </p:nvSpPr>
          <p:spPr>
            <a:xfrm>
              <a:off x="1224496" y="1213416"/>
              <a:ext cx="700044" cy="1846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ru-RU" sz="600" dirty="0">
                  <a:solidFill>
                    <a:srgbClr val="0C25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Уникум</a:t>
              </a:r>
              <a:endParaRPr lang="ru-RU" sz="600" dirty="0">
                <a:solidFill>
                  <a:srgbClr val="0C2564"/>
                </a:solidFill>
              </a:endParaRPr>
            </a:p>
          </p:txBody>
        </p:sp>
        <p:sp>
          <p:nvSpPr>
            <p:cNvPr id="28" name="Блок-схема: узел 27">
              <a:extLst>
                <a:ext uri="{FF2B5EF4-FFF2-40B4-BE49-F238E27FC236}">
                  <a16:creationId xmlns:a16="http://schemas.microsoft.com/office/drawing/2014/main" id="{B3EDD2E2-B97E-4550-9829-A28C73785DBF}"/>
                </a:ext>
              </a:extLst>
            </p:cNvPr>
            <p:cNvSpPr/>
            <p:nvPr/>
          </p:nvSpPr>
          <p:spPr>
            <a:xfrm>
              <a:off x="2663688" y="2007777"/>
              <a:ext cx="108000" cy="108000"/>
            </a:xfrm>
            <a:prstGeom prst="flowChartConnector">
              <a:avLst/>
            </a:prstGeom>
            <a:solidFill>
              <a:srgbClr val="FF472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F78F235-48C2-6B95-C137-B39F40128D34}"/>
                </a:ext>
              </a:extLst>
            </p:cNvPr>
            <p:cNvSpPr txBox="1"/>
            <p:nvPr/>
          </p:nvSpPr>
          <p:spPr>
            <a:xfrm>
              <a:off x="2017644" y="1969444"/>
              <a:ext cx="700044" cy="1846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ru-RU" sz="600" dirty="0">
                  <a:solidFill>
                    <a:srgbClr val="0C25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Уникум</a:t>
              </a:r>
              <a:endParaRPr lang="ru-RU" sz="600" dirty="0">
                <a:solidFill>
                  <a:srgbClr val="0C2564"/>
                </a:solidFill>
              </a:endParaRPr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D0D578B-921B-2B33-92A4-EEBFD4A4A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9" r="27665" b="6364"/>
          <a:stretch>
            <a:fillRect/>
          </a:stretch>
        </p:blipFill>
        <p:spPr>
          <a:xfrm>
            <a:off x="7152447" y="1225865"/>
            <a:ext cx="4896676" cy="5512865"/>
          </a:xfrm>
          <a:prstGeom prst="roundRect">
            <a:avLst>
              <a:gd name="adj" fmla="val 4082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5ED4A9-B0C4-0A13-855F-959883925431}"/>
              </a:ext>
            </a:extLst>
          </p:cNvPr>
          <p:cNvSpPr txBox="1"/>
          <p:nvPr/>
        </p:nvSpPr>
        <p:spPr>
          <a:xfrm>
            <a:off x="383458" y="437536"/>
            <a:ext cx="56092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rgbClr val="FF4723"/>
                </a:solidFill>
                <a:latin typeface="Arial Black" panose="020B0A04020102020204" pitchFamily="34" charset="0"/>
              </a:rPr>
              <a:t>О ФОНДЕ. КАЗАНЬ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A58A104-343E-EC03-1806-2F5371869577}"/>
              </a:ext>
            </a:extLst>
          </p:cNvPr>
          <p:cNvSpPr/>
          <p:nvPr/>
        </p:nvSpPr>
        <p:spPr>
          <a:xfrm>
            <a:off x="7152447" y="1224566"/>
            <a:ext cx="4968450" cy="5633433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6D70A205-6E53-929A-4959-F9323E054E22}"/>
              </a:ext>
            </a:extLst>
          </p:cNvPr>
          <p:cNvSpPr/>
          <p:nvPr/>
        </p:nvSpPr>
        <p:spPr>
          <a:xfrm>
            <a:off x="312357" y="5147770"/>
            <a:ext cx="6768316" cy="1590960"/>
          </a:xfrm>
          <a:prstGeom prst="roundRect">
            <a:avLst>
              <a:gd name="adj" fmla="val 7488"/>
            </a:avLst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4BC0C811-E541-41B0-716B-2AFCC712BD45}"/>
              </a:ext>
            </a:extLst>
          </p:cNvPr>
          <p:cNvSpPr/>
          <p:nvPr/>
        </p:nvSpPr>
        <p:spPr>
          <a:xfrm>
            <a:off x="1053100" y="5240702"/>
            <a:ext cx="580885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4723"/>
              </a:buClr>
            </a:pP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Казань — столица Республики Татарстан и крупный экономический, культурный, научный и спортивный центр России, занимает ведущие позиции по темпам роста цен на первичном и вторичном рынке и высокому потенциалу рынка жилья. </a:t>
            </a:r>
          </a:p>
          <a:p>
            <a:pPr>
              <a:buClr>
                <a:srgbClr val="FF4723"/>
              </a:buClr>
            </a:pP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4723"/>
              </a:buClr>
            </a:pP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16% - средний ежегодный темп роста стрит ритейла за последние 10 лет.</a:t>
            </a:r>
          </a:p>
          <a:p>
            <a:pPr>
              <a:buClr>
                <a:srgbClr val="FF4723"/>
              </a:buClr>
            </a:pP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4723"/>
              </a:buClr>
            </a:pP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В состав фонда входят только высоколиквидные помещения в новых ЖК от надежного застройщика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Скругленный прямоугольник 23">
            <a:extLst>
              <a:ext uri="{FF2B5EF4-FFF2-40B4-BE49-F238E27FC236}">
                <a16:creationId xmlns:a16="http://schemas.microsoft.com/office/drawing/2014/main" id="{8ABCA3C7-C31D-7963-9B9A-9964D428F2EB}"/>
              </a:ext>
            </a:extLst>
          </p:cNvPr>
          <p:cNvSpPr/>
          <p:nvPr/>
        </p:nvSpPr>
        <p:spPr>
          <a:xfrm>
            <a:off x="5934889" y="1292013"/>
            <a:ext cx="1127360" cy="881991"/>
          </a:xfrm>
          <a:prstGeom prst="roundRect">
            <a:avLst>
              <a:gd name="adj" fmla="val 7722"/>
            </a:avLst>
          </a:prstGeom>
          <a:gradFill flip="none" rotWithShape="1">
            <a:gsLst>
              <a:gs pos="100000">
                <a:srgbClr val="F78E65"/>
              </a:gs>
              <a:gs pos="32000">
                <a:srgbClr val="F45C32">
                  <a:lumMod val="93000"/>
                </a:srgbClr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rgbClr val="F7F8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5F924E3A-5F32-0D90-F19E-1F3FA375C232}"/>
              </a:ext>
            </a:extLst>
          </p:cNvPr>
          <p:cNvSpPr/>
          <p:nvPr/>
        </p:nvSpPr>
        <p:spPr>
          <a:xfrm>
            <a:off x="6016216" y="1343609"/>
            <a:ext cx="10214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28%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72D5830-D245-CDF8-8074-F0499B349A0F}"/>
              </a:ext>
            </a:extLst>
          </p:cNvPr>
          <p:cNvSpPr txBox="1"/>
          <p:nvPr/>
        </p:nvSpPr>
        <p:spPr>
          <a:xfrm>
            <a:off x="6016215" y="1754038"/>
            <a:ext cx="1021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</a:rPr>
              <a:t>плановая доходность</a:t>
            </a:r>
          </a:p>
        </p:txBody>
      </p:sp>
      <p:sp>
        <p:nvSpPr>
          <p:cNvPr id="3" name="Блок-схема: узел 2">
            <a:extLst>
              <a:ext uri="{FF2B5EF4-FFF2-40B4-BE49-F238E27FC236}">
                <a16:creationId xmlns:a16="http://schemas.microsoft.com/office/drawing/2014/main" id="{9E735987-4A6E-ACC9-DA42-7C3BAA81C89D}"/>
              </a:ext>
            </a:extLst>
          </p:cNvPr>
          <p:cNvSpPr/>
          <p:nvPr/>
        </p:nvSpPr>
        <p:spPr>
          <a:xfrm>
            <a:off x="631932" y="5263865"/>
            <a:ext cx="288000" cy="288000"/>
          </a:xfrm>
          <a:prstGeom prst="flowChartConnector">
            <a:avLst/>
          </a:prstGeom>
          <a:noFill/>
          <a:ln w="6350">
            <a:solidFill>
              <a:srgbClr val="FF47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8B5A287A-4297-CC75-BA61-17204B70DA57}"/>
              </a:ext>
            </a:extLst>
          </p:cNvPr>
          <p:cNvCxnSpPr>
            <a:cxnSpLocks/>
          </p:cNvCxnSpPr>
          <p:nvPr/>
        </p:nvCxnSpPr>
        <p:spPr>
          <a:xfrm flipV="1">
            <a:off x="668465" y="5407865"/>
            <a:ext cx="216000" cy="0"/>
          </a:xfrm>
          <a:prstGeom prst="straightConnector1">
            <a:avLst/>
          </a:prstGeom>
          <a:ln w="3175">
            <a:solidFill>
              <a:srgbClr val="FF472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Блок-схема: узел 4">
            <a:extLst>
              <a:ext uri="{FF2B5EF4-FFF2-40B4-BE49-F238E27FC236}">
                <a16:creationId xmlns:a16="http://schemas.microsoft.com/office/drawing/2014/main" id="{4761E1AC-140F-F1EE-7AA1-6681606D6FD1}"/>
              </a:ext>
            </a:extLst>
          </p:cNvPr>
          <p:cNvSpPr/>
          <p:nvPr/>
        </p:nvSpPr>
        <p:spPr>
          <a:xfrm>
            <a:off x="631932" y="5857297"/>
            <a:ext cx="288000" cy="288000"/>
          </a:xfrm>
          <a:prstGeom prst="flowChartConnector">
            <a:avLst/>
          </a:prstGeom>
          <a:noFill/>
          <a:ln w="6350">
            <a:solidFill>
              <a:srgbClr val="FF47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1B1FF65F-DEA8-95A6-12DF-EA7B5F1B93BD}"/>
              </a:ext>
            </a:extLst>
          </p:cNvPr>
          <p:cNvCxnSpPr>
            <a:cxnSpLocks/>
          </p:cNvCxnSpPr>
          <p:nvPr/>
        </p:nvCxnSpPr>
        <p:spPr>
          <a:xfrm flipV="1">
            <a:off x="668465" y="6001297"/>
            <a:ext cx="216000" cy="0"/>
          </a:xfrm>
          <a:prstGeom prst="straightConnector1">
            <a:avLst/>
          </a:prstGeom>
          <a:ln w="3175">
            <a:solidFill>
              <a:srgbClr val="FF472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Блок-схема: узел 9">
            <a:extLst>
              <a:ext uri="{FF2B5EF4-FFF2-40B4-BE49-F238E27FC236}">
                <a16:creationId xmlns:a16="http://schemas.microsoft.com/office/drawing/2014/main" id="{03206093-730E-8D28-E0A8-8061B73B59DE}"/>
              </a:ext>
            </a:extLst>
          </p:cNvPr>
          <p:cNvSpPr/>
          <p:nvPr/>
        </p:nvSpPr>
        <p:spPr>
          <a:xfrm>
            <a:off x="637966" y="6317157"/>
            <a:ext cx="288000" cy="288000"/>
          </a:xfrm>
          <a:prstGeom prst="flowChartConnector">
            <a:avLst/>
          </a:prstGeom>
          <a:noFill/>
          <a:ln w="6350">
            <a:solidFill>
              <a:srgbClr val="FF47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BF798672-D779-390F-A2DD-CFCA83F27139}"/>
              </a:ext>
            </a:extLst>
          </p:cNvPr>
          <p:cNvCxnSpPr>
            <a:cxnSpLocks/>
          </p:cNvCxnSpPr>
          <p:nvPr/>
        </p:nvCxnSpPr>
        <p:spPr>
          <a:xfrm flipV="1">
            <a:off x="674499" y="6461157"/>
            <a:ext cx="216000" cy="0"/>
          </a:xfrm>
          <a:prstGeom prst="straightConnector1">
            <a:avLst/>
          </a:prstGeom>
          <a:ln w="3175">
            <a:solidFill>
              <a:srgbClr val="FF472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6369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Прямоугольник: скругленные углы 113">
            <a:extLst>
              <a:ext uri="{FF2B5EF4-FFF2-40B4-BE49-F238E27FC236}">
                <a16:creationId xmlns:a16="http://schemas.microsoft.com/office/drawing/2014/main" id="{2843E789-9C32-67E4-784F-C0CBBD716254}"/>
              </a:ext>
            </a:extLst>
          </p:cNvPr>
          <p:cNvSpPr/>
          <p:nvPr/>
        </p:nvSpPr>
        <p:spPr>
          <a:xfrm>
            <a:off x="270085" y="3147606"/>
            <a:ext cx="1341925" cy="238430"/>
          </a:xfrm>
          <a:prstGeom prst="roundRect">
            <a:avLst>
              <a:gd name="adj" fmla="val 50000"/>
            </a:avLst>
          </a:prstGeom>
          <a:solidFill>
            <a:srgbClr val="FF47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" name="Прямоугольник: скругленные углы 115">
            <a:extLst>
              <a:ext uri="{FF2B5EF4-FFF2-40B4-BE49-F238E27FC236}">
                <a16:creationId xmlns:a16="http://schemas.microsoft.com/office/drawing/2014/main" id="{5AD66B62-85CA-77ED-5FF7-E5A2406494AB}"/>
              </a:ext>
            </a:extLst>
          </p:cNvPr>
          <p:cNvSpPr/>
          <p:nvPr/>
        </p:nvSpPr>
        <p:spPr>
          <a:xfrm>
            <a:off x="1936336" y="3143644"/>
            <a:ext cx="1242384" cy="238430"/>
          </a:xfrm>
          <a:prstGeom prst="roundRect">
            <a:avLst>
              <a:gd name="adj" fmla="val 50000"/>
            </a:avLst>
          </a:prstGeom>
          <a:solidFill>
            <a:srgbClr val="FF47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0" name="Прямоугольник: скругленные углы 119">
            <a:extLst>
              <a:ext uri="{FF2B5EF4-FFF2-40B4-BE49-F238E27FC236}">
                <a16:creationId xmlns:a16="http://schemas.microsoft.com/office/drawing/2014/main" id="{84987A92-8693-0EB6-1B96-87389E988910}"/>
              </a:ext>
            </a:extLst>
          </p:cNvPr>
          <p:cNvSpPr/>
          <p:nvPr/>
        </p:nvSpPr>
        <p:spPr>
          <a:xfrm>
            <a:off x="3658602" y="3127326"/>
            <a:ext cx="1242384" cy="238430"/>
          </a:xfrm>
          <a:prstGeom prst="roundRect">
            <a:avLst>
              <a:gd name="adj" fmla="val 50000"/>
            </a:avLst>
          </a:prstGeom>
          <a:solidFill>
            <a:srgbClr val="FF47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96895C-E2B7-9904-95CF-F2F399024D09}"/>
              </a:ext>
            </a:extLst>
          </p:cNvPr>
          <p:cNvSpPr txBox="1"/>
          <p:nvPr/>
        </p:nvSpPr>
        <p:spPr>
          <a:xfrm>
            <a:off x="115429" y="485924"/>
            <a:ext cx="56092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rgbClr val="FF4723"/>
                </a:solidFill>
                <a:latin typeface="Arial Black" panose="020B0A04020102020204" pitchFamily="34" charset="0"/>
              </a:rPr>
              <a:t>О ФОНДЕ. КАЗАНЬ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183FDC5E-6F4F-EE5A-EA88-412E98F7A47C}"/>
              </a:ext>
            </a:extLst>
          </p:cNvPr>
          <p:cNvSpPr/>
          <p:nvPr/>
        </p:nvSpPr>
        <p:spPr>
          <a:xfrm>
            <a:off x="104488" y="1416655"/>
            <a:ext cx="1626817" cy="4605603"/>
          </a:xfrm>
          <a:prstGeom prst="roundRect">
            <a:avLst>
              <a:gd name="adj" fmla="val 7488"/>
            </a:avLst>
          </a:prstGeom>
          <a:noFill/>
          <a:ln w="9525">
            <a:solidFill>
              <a:srgbClr val="DEDED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9D4F7975-0232-22A6-07A4-7F09431E7C0F}"/>
              </a:ext>
            </a:extLst>
          </p:cNvPr>
          <p:cNvSpPr/>
          <p:nvPr/>
        </p:nvSpPr>
        <p:spPr>
          <a:xfrm>
            <a:off x="1758809" y="1404231"/>
            <a:ext cx="1609519" cy="4605602"/>
          </a:xfrm>
          <a:prstGeom prst="roundRect">
            <a:avLst>
              <a:gd name="adj" fmla="val 7488"/>
            </a:avLst>
          </a:prstGeom>
          <a:noFill/>
          <a:ln w="9525">
            <a:solidFill>
              <a:srgbClr val="DEDED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97B9639-8DB6-2F54-49F7-F3EBE12D3D31}"/>
              </a:ext>
            </a:extLst>
          </p:cNvPr>
          <p:cNvSpPr/>
          <p:nvPr/>
        </p:nvSpPr>
        <p:spPr>
          <a:xfrm>
            <a:off x="3436107" y="1395911"/>
            <a:ext cx="1710733" cy="4605602"/>
          </a:xfrm>
          <a:prstGeom prst="roundRect">
            <a:avLst>
              <a:gd name="adj" fmla="val 7488"/>
            </a:avLst>
          </a:prstGeom>
          <a:noFill/>
          <a:ln w="9525">
            <a:solidFill>
              <a:srgbClr val="DEDED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EFD03F-2103-4F80-6358-710F8DB01B1B}"/>
              </a:ext>
            </a:extLst>
          </p:cNvPr>
          <p:cNvSpPr txBox="1"/>
          <p:nvPr/>
        </p:nvSpPr>
        <p:spPr>
          <a:xfrm flipH="1">
            <a:off x="159203" y="2573094"/>
            <a:ext cx="15810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C2564"/>
                </a:solidFill>
                <a:latin typeface="Arial Black" panose="020B0A04020102020204" pitchFamily="34" charset="0"/>
              </a:rPr>
              <a:t>Царево </a:t>
            </a:r>
            <a:r>
              <a:rPr lang="en-US" sz="1400" dirty="0">
                <a:solidFill>
                  <a:srgbClr val="0C2564"/>
                </a:solidFill>
                <a:latin typeface="Arial Black" panose="020B0A04020102020204" pitchFamily="34" charset="0"/>
              </a:rPr>
              <a:t>City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46D1A5C-3DCB-BC1C-528C-9829B3E969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8" t="155" r="782" b="-155"/>
          <a:stretch>
            <a:fillRect/>
          </a:stretch>
        </p:blipFill>
        <p:spPr>
          <a:xfrm>
            <a:off x="120988" y="1490659"/>
            <a:ext cx="1579624" cy="990282"/>
          </a:xfrm>
          <a:prstGeom prst="roundRect">
            <a:avLst>
              <a:gd name="adj" fmla="val 8595"/>
            </a:avLst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196B5FA-0F7C-A827-556E-FA95C9679A4E}"/>
              </a:ext>
            </a:extLst>
          </p:cNvPr>
          <p:cNvSpPr txBox="1"/>
          <p:nvPr/>
        </p:nvSpPr>
        <p:spPr>
          <a:xfrm>
            <a:off x="215740" y="3147606"/>
            <a:ext cx="139627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 Новое Шигалеево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75752728-71D6-205A-8679-57DD79E87B25}"/>
              </a:ext>
            </a:extLst>
          </p:cNvPr>
          <p:cNvSpPr/>
          <p:nvPr/>
        </p:nvSpPr>
        <p:spPr>
          <a:xfrm>
            <a:off x="150410" y="3407530"/>
            <a:ext cx="1571402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cap="all" dirty="0">
                <a:solidFill>
                  <a:srgbClr val="0C25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2025 - 2036</a:t>
            </a:r>
            <a:endParaRPr lang="ru-RU" sz="800" cap="all" dirty="0">
              <a:solidFill>
                <a:srgbClr val="0C25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800" cap="all" dirty="0">
              <a:solidFill>
                <a:srgbClr val="0C25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800" cap="all" dirty="0">
                <a:solidFill>
                  <a:srgbClr val="0C25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жк</a:t>
            </a:r>
          </a:p>
          <a:p>
            <a:r>
              <a:rPr lang="ru-RU" sz="900" dirty="0">
                <a:solidFill>
                  <a:srgbClr val="0C2564"/>
                </a:solidFill>
                <a:latin typeface="Arial Black" panose="020B0A04020102020204" pitchFamily="34" charset="0"/>
              </a:rPr>
              <a:t>220 000 м²</a:t>
            </a:r>
          </a:p>
          <a:p>
            <a:endParaRPr lang="ru-RU" sz="800" cap="all" dirty="0">
              <a:solidFill>
                <a:srgbClr val="0C25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800" cap="all" dirty="0">
                <a:solidFill>
                  <a:srgbClr val="0C25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Кол-во жителей</a:t>
            </a:r>
          </a:p>
          <a:p>
            <a:r>
              <a:rPr lang="ru-RU" sz="900" dirty="0">
                <a:solidFill>
                  <a:srgbClr val="0C2564"/>
                </a:solidFill>
                <a:latin typeface="Arial Black" panose="020B0A04020102020204" pitchFamily="34" charset="0"/>
              </a:rPr>
              <a:t>10 000 чел.</a:t>
            </a:r>
          </a:p>
          <a:p>
            <a:endParaRPr lang="ru-RU" sz="800" cap="all" dirty="0">
              <a:solidFill>
                <a:srgbClr val="0C25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800" cap="all" dirty="0">
                <a:solidFill>
                  <a:srgbClr val="0C25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коммерции</a:t>
            </a:r>
          </a:p>
          <a:p>
            <a:r>
              <a:rPr lang="ru-RU" sz="900" dirty="0">
                <a:solidFill>
                  <a:srgbClr val="0C2564"/>
                </a:solidFill>
                <a:latin typeface="Arial Black" panose="020B0A04020102020204" pitchFamily="34" charset="0"/>
              </a:rPr>
              <a:t>6 246 м²</a:t>
            </a:r>
          </a:p>
          <a:p>
            <a:endParaRPr lang="ru-RU" sz="800" cap="all" dirty="0">
              <a:solidFill>
                <a:srgbClr val="0C25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800" cap="all" dirty="0">
                <a:solidFill>
                  <a:srgbClr val="0C25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инфраструктура:</a:t>
            </a:r>
          </a:p>
          <a:p>
            <a:endParaRPr lang="ru-RU" sz="800" cap="all" dirty="0">
              <a:solidFill>
                <a:srgbClr val="0C25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800" b="1" cap="all" dirty="0">
                <a:solidFill>
                  <a:srgbClr val="0C25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Школа, 3 детских сада, поликлиника, МФЦ, </a:t>
            </a:r>
          </a:p>
          <a:p>
            <a:r>
              <a:rPr lang="ru-RU" sz="800" b="1" cap="all" dirty="0" err="1">
                <a:solidFill>
                  <a:srgbClr val="0C25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тц</a:t>
            </a:r>
            <a:r>
              <a:rPr lang="ru-RU" sz="800" b="1" cap="all" dirty="0">
                <a:solidFill>
                  <a:srgbClr val="0C25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ритейл парк</a:t>
            </a:r>
          </a:p>
          <a:p>
            <a:endParaRPr lang="ru-RU" sz="800" cap="all" dirty="0">
              <a:solidFill>
                <a:srgbClr val="0C25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800" cap="all" dirty="0">
              <a:solidFill>
                <a:srgbClr val="0C25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800" cap="all" dirty="0">
              <a:solidFill>
                <a:srgbClr val="0C25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8D537BC-C3BC-A77E-1C03-A731F29CDE57}"/>
              </a:ext>
            </a:extLst>
          </p:cNvPr>
          <p:cNvSpPr txBox="1"/>
          <p:nvPr/>
        </p:nvSpPr>
        <p:spPr>
          <a:xfrm flipH="1">
            <a:off x="1738930" y="2551600"/>
            <a:ext cx="16731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C2564"/>
                </a:solidFill>
                <a:latin typeface="Arial Black" panose="020B0A04020102020204" pitchFamily="34" charset="0"/>
              </a:rPr>
              <a:t>Q </a:t>
            </a:r>
            <a:r>
              <a:rPr lang="ru-RU" sz="1400" dirty="0">
                <a:solidFill>
                  <a:srgbClr val="0C2564"/>
                </a:solidFill>
                <a:latin typeface="Arial Black" panose="020B0A04020102020204" pitchFamily="34" charset="0"/>
              </a:rPr>
              <a:t>на Кулагина</a:t>
            </a:r>
            <a:endParaRPr lang="en-US" sz="1400" dirty="0">
              <a:solidFill>
                <a:srgbClr val="0C2564"/>
              </a:solidFill>
              <a:latin typeface="Arial Black" panose="020B0A040201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9A86B9D-CE99-2871-9B93-2D2EEA87089E}"/>
              </a:ext>
            </a:extLst>
          </p:cNvPr>
          <p:cNvSpPr txBox="1"/>
          <p:nvPr/>
        </p:nvSpPr>
        <p:spPr>
          <a:xfrm>
            <a:off x="1968760" y="3135853"/>
            <a:ext cx="136935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Приволжский р-н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B1261F7C-3BC8-7924-144D-6DFFEA6C42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" t="477" r="698" b="14072"/>
          <a:stretch>
            <a:fillRect/>
          </a:stretch>
        </p:blipFill>
        <p:spPr>
          <a:xfrm>
            <a:off x="1803230" y="1478722"/>
            <a:ext cx="1543699" cy="1002219"/>
          </a:xfrm>
          <a:prstGeom prst="roundRect">
            <a:avLst>
              <a:gd name="adj" fmla="val 7975"/>
            </a:avLst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53BFB3EB-C08D-9739-6C84-B52C27D29544}"/>
              </a:ext>
            </a:extLst>
          </p:cNvPr>
          <p:cNvSpPr txBox="1"/>
          <p:nvPr/>
        </p:nvSpPr>
        <p:spPr>
          <a:xfrm flipH="1">
            <a:off x="3449488" y="2534876"/>
            <a:ext cx="16503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C2564"/>
                </a:solidFill>
                <a:latin typeface="Arial Black" panose="020B0A04020102020204" pitchFamily="34" charset="0"/>
              </a:rPr>
              <a:t>Атмосфера</a:t>
            </a:r>
            <a:endParaRPr lang="en-US" sz="1400" dirty="0">
              <a:solidFill>
                <a:srgbClr val="0C2564"/>
              </a:solidFill>
              <a:latin typeface="Arial Black" panose="020B0A040201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47A599C-7316-25AC-5A3C-9C992445DBAD}"/>
              </a:ext>
            </a:extLst>
          </p:cNvPr>
          <p:cNvSpPr txBox="1"/>
          <p:nvPr/>
        </p:nvSpPr>
        <p:spPr>
          <a:xfrm>
            <a:off x="3641192" y="3119535"/>
            <a:ext cx="135947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Высокогорский р-н</a:t>
            </a:r>
          </a:p>
        </p:txBody>
      </p:sp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48FE0EFC-3577-0313-2985-8AB33E9010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0" r="2394"/>
          <a:stretch>
            <a:fillRect/>
          </a:stretch>
        </p:blipFill>
        <p:spPr>
          <a:xfrm>
            <a:off x="3486627" y="1471837"/>
            <a:ext cx="1628754" cy="1014747"/>
          </a:xfrm>
          <a:prstGeom prst="roundRect">
            <a:avLst>
              <a:gd name="adj" fmla="val 9247"/>
            </a:avLst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D2CDB01-E93D-BEEA-FE27-B83E3D64F5D6}"/>
              </a:ext>
            </a:extLst>
          </p:cNvPr>
          <p:cNvSpPr/>
          <p:nvPr/>
        </p:nvSpPr>
        <p:spPr>
          <a:xfrm>
            <a:off x="1778246" y="3420865"/>
            <a:ext cx="1578161" cy="2200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cap="all" dirty="0">
                <a:solidFill>
                  <a:srgbClr val="0C25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</a:t>
            </a:r>
            <a:endParaRPr lang="ru-RU" sz="800" cap="all" dirty="0">
              <a:solidFill>
                <a:srgbClr val="0C25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800" cap="all" dirty="0">
              <a:solidFill>
                <a:srgbClr val="0C25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800" cap="all" dirty="0">
                <a:solidFill>
                  <a:srgbClr val="0C25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жк </a:t>
            </a:r>
          </a:p>
          <a:p>
            <a:r>
              <a:rPr lang="ru-RU" sz="900" dirty="0">
                <a:solidFill>
                  <a:srgbClr val="0C2564"/>
                </a:solidFill>
                <a:latin typeface="Arial Black" panose="020B0A04020102020204" pitchFamily="34" charset="0"/>
              </a:rPr>
              <a:t>48 000 м²</a:t>
            </a:r>
          </a:p>
          <a:p>
            <a:endParaRPr lang="ru-RU" sz="800" cap="all" dirty="0">
              <a:solidFill>
                <a:srgbClr val="0C25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800" cap="all" dirty="0">
                <a:solidFill>
                  <a:srgbClr val="0C25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Кол-во жителей</a:t>
            </a:r>
          </a:p>
          <a:p>
            <a:r>
              <a:rPr lang="ru-RU" sz="900" dirty="0">
                <a:solidFill>
                  <a:srgbClr val="0C2564"/>
                </a:solidFill>
                <a:latin typeface="Arial Black" panose="020B0A04020102020204" pitchFamily="34" charset="0"/>
              </a:rPr>
              <a:t>2 300 чел.</a:t>
            </a:r>
          </a:p>
          <a:p>
            <a:endParaRPr lang="ru-RU" sz="800" cap="all" dirty="0">
              <a:solidFill>
                <a:srgbClr val="0C25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800" cap="all" dirty="0">
                <a:solidFill>
                  <a:srgbClr val="0C25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коммерции</a:t>
            </a:r>
          </a:p>
          <a:p>
            <a:r>
              <a:rPr lang="ru-RU" sz="900" dirty="0">
                <a:solidFill>
                  <a:srgbClr val="0C2564"/>
                </a:solidFill>
                <a:latin typeface="Arial Black" panose="020B0A04020102020204" pitchFamily="34" charset="0"/>
              </a:rPr>
              <a:t>2 903 м²</a:t>
            </a:r>
          </a:p>
          <a:p>
            <a:endParaRPr lang="ru-RU" sz="800" cap="all" dirty="0">
              <a:solidFill>
                <a:srgbClr val="0C25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800" cap="all" dirty="0">
                <a:solidFill>
                  <a:srgbClr val="0C25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инфраструктура:</a:t>
            </a:r>
          </a:p>
          <a:p>
            <a:endParaRPr lang="ru-RU" sz="800" cap="all" dirty="0">
              <a:solidFill>
                <a:srgbClr val="0C25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800" b="1" cap="all" dirty="0">
                <a:solidFill>
                  <a:srgbClr val="0C25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городская</a:t>
            </a:r>
          </a:p>
          <a:p>
            <a:endParaRPr lang="ru-RU" sz="800" cap="all" dirty="0">
              <a:solidFill>
                <a:srgbClr val="0C25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1E18CAE-C767-F5C5-23B0-E040F6562B40}"/>
              </a:ext>
            </a:extLst>
          </p:cNvPr>
          <p:cNvSpPr/>
          <p:nvPr/>
        </p:nvSpPr>
        <p:spPr>
          <a:xfrm>
            <a:off x="3486918" y="3396980"/>
            <a:ext cx="1637117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cap="all" dirty="0">
                <a:solidFill>
                  <a:srgbClr val="0C25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2027</a:t>
            </a:r>
          </a:p>
          <a:p>
            <a:endParaRPr lang="ru-RU" sz="800" cap="all" dirty="0">
              <a:solidFill>
                <a:srgbClr val="0C25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800" cap="all" dirty="0">
                <a:solidFill>
                  <a:srgbClr val="0C25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жк</a:t>
            </a:r>
          </a:p>
          <a:p>
            <a:r>
              <a:rPr lang="ru-RU" sz="900" dirty="0">
                <a:solidFill>
                  <a:srgbClr val="0C2564"/>
                </a:solidFill>
                <a:latin typeface="Arial Black" panose="020B0A04020102020204" pitchFamily="34" charset="0"/>
              </a:rPr>
              <a:t>103 000 м²</a:t>
            </a:r>
          </a:p>
          <a:p>
            <a:endParaRPr lang="ru-RU" sz="800" cap="all" dirty="0">
              <a:solidFill>
                <a:srgbClr val="0C25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800" cap="all" dirty="0">
                <a:solidFill>
                  <a:srgbClr val="0C25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Кол-во жителей</a:t>
            </a:r>
          </a:p>
          <a:p>
            <a:r>
              <a:rPr lang="ru-RU" sz="900" dirty="0">
                <a:solidFill>
                  <a:srgbClr val="0C2564"/>
                </a:solidFill>
                <a:latin typeface="Arial Black" panose="020B0A04020102020204" pitchFamily="34" charset="0"/>
              </a:rPr>
              <a:t>4 900 чел.</a:t>
            </a:r>
          </a:p>
          <a:p>
            <a:endParaRPr lang="ru-RU" sz="800" cap="all" dirty="0">
              <a:solidFill>
                <a:srgbClr val="0C25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800" cap="all" dirty="0">
                <a:solidFill>
                  <a:srgbClr val="0C25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коммерции</a:t>
            </a:r>
          </a:p>
          <a:p>
            <a:r>
              <a:rPr lang="ru-RU" sz="900" dirty="0">
                <a:solidFill>
                  <a:srgbClr val="0C2564"/>
                </a:solidFill>
                <a:latin typeface="Arial Black" panose="020B0A04020102020204" pitchFamily="34" charset="0"/>
              </a:rPr>
              <a:t>1 196 м²</a:t>
            </a:r>
          </a:p>
          <a:p>
            <a:endParaRPr lang="ru-RU" sz="800" cap="all" dirty="0">
              <a:solidFill>
                <a:srgbClr val="0C25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800" cap="all" dirty="0">
                <a:solidFill>
                  <a:srgbClr val="0C25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инфраструктура:</a:t>
            </a:r>
          </a:p>
          <a:p>
            <a:endParaRPr lang="ru-RU" sz="800" cap="all" dirty="0">
              <a:solidFill>
                <a:srgbClr val="0C25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800" b="1" cap="all" dirty="0">
                <a:solidFill>
                  <a:srgbClr val="0C25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Школа, 2 детских сада</a:t>
            </a:r>
          </a:p>
          <a:p>
            <a:endParaRPr lang="ru-RU" sz="800" cap="all" dirty="0">
              <a:solidFill>
                <a:srgbClr val="0C25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BF645F1-5B50-7CE6-CEE4-5152F9082D4E}"/>
              </a:ext>
            </a:extLst>
          </p:cNvPr>
          <p:cNvSpPr/>
          <p:nvPr/>
        </p:nvSpPr>
        <p:spPr>
          <a:xfrm>
            <a:off x="7116403" y="3160794"/>
            <a:ext cx="1583419" cy="238430"/>
          </a:xfrm>
          <a:prstGeom prst="roundRect">
            <a:avLst>
              <a:gd name="adj" fmla="val 50000"/>
            </a:avLst>
          </a:prstGeom>
          <a:solidFill>
            <a:srgbClr val="FF47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6F64E0F8-FFB1-5FD3-F897-435F92FFB98D}"/>
              </a:ext>
            </a:extLst>
          </p:cNvPr>
          <p:cNvSpPr/>
          <p:nvPr/>
        </p:nvSpPr>
        <p:spPr>
          <a:xfrm>
            <a:off x="5214619" y="1404232"/>
            <a:ext cx="1665582" cy="4605601"/>
          </a:xfrm>
          <a:prstGeom prst="roundRect">
            <a:avLst>
              <a:gd name="adj" fmla="val 7488"/>
            </a:avLst>
          </a:prstGeom>
          <a:noFill/>
          <a:ln w="9525">
            <a:solidFill>
              <a:srgbClr val="DEDED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1816136D-C872-BD7F-8B99-7BB7E4A8DBAB}"/>
              </a:ext>
            </a:extLst>
          </p:cNvPr>
          <p:cNvSpPr/>
          <p:nvPr/>
        </p:nvSpPr>
        <p:spPr>
          <a:xfrm>
            <a:off x="7061649" y="1420445"/>
            <a:ext cx="1692997" cy="4613920"/>
          </a:xfrm>
          <a:prstGeom prst="roundRect">
            <a:avLst>
              <a:gd name="adj" fmla="val 7488"/>
            </a:avLst>
          </a:prstGeom>
          <a:noFill/>
          <a:ln w="9525">
            <a:solidFill>
              <a:srgbClr val="DEDED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727C281-9AA2-E526-E813-CD159F83FC4A}"/>
              </a:ext>
            </a:extLst>
          </p:cNvPr>
          <p:cNvSpPr txBox="1"/>
          <p:nvPr/>
        </p:nvSpPr>
        <p:spPr>
          <a:xfrm>
            <a:off x="7228937" y="3160385"/>
            <a:ext cx="136026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Лаишевский р-н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355FC36A-3E3B-E208-CA40-206321C39E8B}"/>
              </a:ext>
            </a:extLst>
          </p:cNvPr>
          <p:cNvSpPr/>
          <p:nvPr/>
        </p:nvSpPr>
        <p:spPr>
          <a:xfrm>
            <a:off x="5456507" y="3143106"/>
            <a:ext cx="1242384" cy="238430"/>
          </a:xfrm>
          <a:prstGeom prst="roundRect">
            <a:avLst>
              <a:gd name="adj" fmla="val 50000"/>
            </a:avLst>
          </a:prstGeom>
          <a:solidFill>
            <a:srgbClr val="FF47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DF64921-7FE1-0438-99B1-BEDF0DB1FE13}"/>
              </a:ext>
            </a:extLst>
          </p:cNvPr>
          <p:cNvSpPr txBox="1"/>
          <p:nvPr/>
        </p:nvSpPr>
        <p:spPr>
          <a:xfrm flipH="1">
            <a:off x="5263738" y="2551911"/>
            <a:ext cx="1644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C2564"/>
                </a:solidFill>
                <a:latin typeface="Arial Black" panose="020B0A04020102020204" pitchFamily="34" charset="0"/>
              </a:rPr>
              <a:t>Уникум на Технической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E4B531B-050C-F091-EB35-129C9221C1D7}"/>
              </a:ext>
            </a:extLst>
          </p:cNvPr>
          <p:cNvSpPr txBox="1"/>
          <p:nvPr/>
        </p:nvSpPr>
        <p:spPr>
          <a:xfrm>
            <a:off x="5456506" y="3136906"/>
            <a:ext cx="124484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Приволжский р-н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27D269F-0CD9-6B6B-1C5C-8733503DC75F}"/>
              </a:ext>
            </a:extLst>
          </p:cNvPr>
          <p:cNvSpPr txBox="1"/>
          <p:nvPr/>
        </p:nvSpPr>
        <p:spPr>
          <a:xfrm flipH="1">
            <a:off x="7086811" y="2562296"/>
            <a:ext cx="16604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C2564"/>
                </a:solidFill>
                <a:latin typeface="Arial Black" panose="020B0A04020102020204" pitchFamily="34" charset="0"/>
              </a:rPr>
              <a:t>Махаон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141FF37D-3E91-7388-C6F8-7174E463A70E}"/>
              </a:ext>
            </a:extLst>
          </p:cNvPr>
          <p:cNvSpPr/>
          <p:nvPr/>
        </p:nvSpPr>
        <p:spPr>
          <a:xfrm>
            <a:off x="5252275" y="3422835"/>
            <a:ext cx="164493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cap="all" dirty="0">
                <a:solidFill>
                  <a:srgbClr val="0C25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2028</a:t>
            </a:r>
          </a:p>
          <a:p>
            <a:endParaRPr lang="ru-RU" sz="800" cap="all" dirty="0">
              <a:solidFill>
                <a:srgbClr val="0C25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800" cap="all" dirty="0">
                <a:solidFill>
                  <a:srgbClr val="0C25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жк </a:t>
            </a:r>
          </a:p>
          <a:p>
            <a:r>
              <a:rPr lang="ru-RU" sz="900" dirty="0">
                <a:solidFill>
                  <a:srgbClr val="0C2564"/>
                </a:solidFill>
                <a:latin typeface="Arial Black" panose="020B0A04020102020204" pitchFamily="34" charset="0"/>
              </a:rPr>
              <a:t>11 600 м²</a:t>
            </a:r>
          </a:p>
          <a:p>
            <a:endParaRPr lang="ru-RU" sz="800" cap="all" dirty="0">
              <a:solidFill>
                <a:srgbClr val="0C25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800" cap="all" dirty="0">
                <a:solidFill>
                  <a:srgbClr val="0C25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Кол-во жителей</a:t>
            </a:r>
          </a:p>
          <a:p>
            <a:r>
              <a:rPr lang="ru-RU" sz="900" dirty="0">
                <a:solidFill>
                  <a:srgbClr val="0C2564"/>
                </a:solidFill>
                <a:latin typeface="Arial Black" panose="020B0A04020102020204" pitchFamily="34" charset="0"/>
              </a:rPr>
              <a:t>580 чел.</a:t>
            </a:r>
          </a:p>
          <a:p>
            <a:endParaRPr lang="ru-RU" sz="800" cap="all" dirty="0">
              <a:solidFill>
                <a:srgbClr val="0C25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800" cap="all" dirty="0">
                <a:solidFill>
                  <a:srgbClr val="0C25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коммерции</a:t>
            </a:r>
          </a:p>
          <a:p>
            <a:r>
              <a:rPr lang="ru-RU" sz="900" dirty="0">
                <a:solidFill>
                  <a:srgbClr val="0C2564"/>
                </a:solidFill>
                <a:latin typeface="Arial Black" panose="020B0A04020102020204" pitchFamily="34" charset="0"/>
              </a:rPr>
              <a:t>м²</a:t>
            </a:r>
          </a:p>
          <a:p>
            <a:endParaRPr lang="ru-RU" sz="800" cap="all" dirty="0">
              <a:solidFill>
                <a:srgbClr val="0C25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800" cap="all" dirty="0">
                <a:solidFill>
                  <a:srgbClr val="0C25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инфраструктура:</a:t>
            </a:r>
          </a:p>
          <a:p>
            <a:endParaRPr lang="ru-RU" sz="800" cap="all" dirty="0">
              <a:solidFill>
                <a:srgbClr val="0C25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800" b="1" cap="all" dirty="0">
                <a:solidFill>
                  <a:srgbClr val="0C25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Городская, детский сад</a:t>
            </a:r>
          </a:p>
          <a:p>
            <a:endParaRPr lang="ru-RU" sz="800" cap="all" dirty="0">
              <a:solidFill>
                <a:srgbClr val="0C25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B5A87B18-1FB1-4F0C-C41B-19281206EC3D}"/>
              </a:ext>
            </a:extLst>
          </p:cNvPr>
          <p:cNvSpPr/>
          <p:nvPr/>
        </p:nvSpPr>
        <p:spPr>
          <a:xfrm>
            <a:off x="7070546" y="3426448"/>
            <a:ext cx="1683635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cap="all" dirty="0">
                <a:solidFill>
                  <a:srgbClr val="0C25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2028</a:t>
            </a:r>
          </a:p>
          <a:p>
            <a:endParaRPr lang="ru-RU" sz="800" cap="all" dirty="0">
              <a:solidFill>
                <a:srgbClr val="0C25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800" cap="all" dirty="0">
                <a:solidFill>
                  <a:srgbClr val="0C25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жк: </a:t>
            </a:r>
          </a:p>
          <a:p>
            <a:r>
              <a:rPr lang="ru-RU" sz="900" dirty="0">
                <a:solidFill>
                  <a:srgbClr val="0C2564"/>
                </a:solidFill>
                <a:latin typeface="Arial Black" panose="020B0A04020102020204" pitchFamily="34" charset="0"/>
              </a:rPr>
              <a:t>м²</a:t>
            </a:r>
          </a:p>
          <a:p>
            <a:endParaRPr lang="ru-RU" sz="800" cap="all" dirty="0">
              <a:solidFill>
                <a:srgbClr val="0C25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800" cap="all" dirty="0">
                <a:solidFill>
                  <a:srgbClr val="0C25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Кол-во жителей</a:t>
            </a:r>
          </a:p>
          <a:p>
            <a:r>
              <a:rPr lang="ru-RU" sz="900" dirty="0">
                <a:solidFill>
                  <a:srgbClr val="0C2564"/>
                </a:solidFill>
                <a:latin typeface="Arial Black" panose="020B0A04020102020204" pitchFamily="34" charset="0"/>
              </a:rPr>
              <a:t>чел.</a:t>
            </a:r>
          </a:p>
          <a:p>
            <a:endParaRPr lang="ru-RU" sz="800" cap="all" dirty="0">
              <a:solidFill>
                <a:srgbClr val="0C25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800" cap="all" dirty="0">
                <a:solidFill>
                  <a:srgbClr val="0C25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коммерции</a:t>
            </a:r>
          </a:p>
          <a:p>
            <a:r>
              <a:rPr lang="ru-RU" sz="900" dirty="0">
                <a:solidFill>
                  <a:srgbClr val="0C2564"/>
                </a:solidFill>
                <a:latin typeface="Arial Black" panose="020B0A04020102020204" pitchFamily="34" charset="0"/>
              </a:rPr>
              <a:t>м²</a:t>
            </a:r>
          </a:p>
          <a:p>
            <a:endParaRPr lang="ru-RU" sz="800" cap="all" dirty="0">
              <a:solidFill>
                <a:srgbClr val="0C25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800" cap="all" dirty="0">
                <a:solidFill>
                  <a:srgbClr val="0C25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инфраструктура:</a:t>
            </a:r>
          </a:p>
          <a:p>
            <a:endParaRPr lang="ru-RU" sz="800" cap="all" dirty="0">
              <a:solidFill>
                <a:srgbClr val="0C25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800" b="1" cap="all" dirty="0">
                <a:solidFill>
                  <a:srgbClr val="0C25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городская</a:t>
            </a:r>
          </a:p>
          <a:p>
            <a:endParaRPr lang="ru-RU" sz="800" cap="all" dirty="0">
              <a:solidFill>
                <a:srgbClr val="0C25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3CC1DB1-651D-E098-82B8-13B5BA5A69D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9544"/>
          <a:stretch>
            <a:fillRect/>
          </a:stretch>
        </p:blipFill>
        <p:spPr>
          <a:xfrm>
            <a:off x="5260063" y="1457889"/>
            <a:ext cx="1599239" cy="1040365"/>
          </a:xfrm>
          <a:prstGeom prst="roundRect">
            <a:avLst>
              <a:gd name="adj" fmla="val 11692"/>
            </a:avLst>
          </a:prstGeom>
        </p:spPr>
      </p:pic>
    </p:spTree>
    <p:extLst>
      <p:ext uri="{BB962C8B-B14F-4D97-AF65-F5344CB8AC3E}">
        <p14:creationId xmlns:p14="http://schemas.microsoft.com/office/powerpoint/2010/main" val="40160798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D3077B-B1C2-2702-2FFD-1FC3D1ED7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Прямоугольник: скругленные углы 113">
            <a:extLst>
              <a:ext uri="{FF2B5EF4-FFF2-40B4-BE49-F238E27FC236}">
                <a16:creationId xmlns:a16="http://schemas.microsoft.com/office/drawing/2014/main" id="{5962AE91-1E80-0461-EB23-8F33CD26397D}"/>
              </a:ext>
            </a:extLst>
          </p:cNvPr>
          <p:cNvSpPr/>
          <p:nvPr/>
        </p:nvSpPr>
        <p:spPr>
          <a:xfrm>
            <a:off x="440465" y="2985926"/>
            <a:ext cx="1541409" cy="400110"/>
          </a:xfrm>
          <a:prstGeom prst="roundRect">
            <a:avLst>
              <a:gd name="adj" fmla="val 50000"/>
            </a:avLst>
          </a:prstGeom>
          <a:solidFill>
            <a:srgbClr val="FF47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8F3308-E7AE-C3C3-91AB-06F88C1746D7}"/>
              </a:ext>
            </a:extLst>
          </p:cNvPr>
          <p:cNvSpPr txBox="1"/>
          <p:nvPr/>
        </p:nvSpPr>
        <p:spPr>
          <a:xfrm>
            <a:off x="115429" y="485924"/>
            <a:ext cx="44839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rgbClr val="FF4723"/>
                </a:solidFill>
                <a:latin typeface="Arial Black" panose="020B0A04020102020204" pitchFamily="34" charset="0"/>
              </a:rPr>
              <a:t>О ФОНДЕ. СПБ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59BE331B-7C9E-A116-7ECF-4F6A0036887A}"/>
              </a:ext>
            </a:extLst>
          </p:cNvPr>
          <p:cNvSpPr/>
          <p:nvPr/>
        </p:nvSpPr>
        <p:spPr>
          <a:xfrm>
            <a:off x="385750" y="1416655"/>
            <a:ext cx="1626817" cy="4605603"/>
          </a:xfrm>
          <a:prstGeom prst="roundRect">
            <a:avLst>
              <a:gd name="adj" fmla="val 7488"/>
            </a:avLst>
          </a:prstGeom>
          <a:noFill/>
          <a:ln w="9525">
            <a:solidFill>
              <a:srgbClr val="DEDED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FE3173-5D3B-E24A-167E-380424B67C15}"/>
              </a:ext>
            </a:extLst>
          </p:cNvPr>
          <p:cNvSpPr txBox="1"/>
          <p:nvPr/>
        </p:nvSpPr>
        <p:spPr>
          <a:xfrm flipH="1">
            <a:off x="440465" y="2573094"/>
            <a:ext cx="15810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err="1">
                <a:solidFill>
                  <a:srgbClr val="0C2564"/>
                </a:solidFill>
                <a:latin typeface="Arial Black" panose="020B0A04020102020204" pitchFamily="34" charset="0"/>
              </a:rPr>
              <a:t>Лисино</a:t>
            </a:r>
            <a:endParaRPr lang="en-US" sz="1400" dirty="0">
              <a:solidFill>
                <a:srgbClr val="0C2564"/>
              </a:solidFill>
              <a:latin typeface="Arial Black" panose="020B0A04020102020204" pitchFamily="34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5508D2EB-323E-3E06-CC5F-39D03C0DBB3D}"/>
              </a:ext>
            </a:extLst>
          </p:cNvPr>
          <p:cNvSpPr/>
          <p:nvPr/>
        </p:nvSpPr>
        <p:spPr>
          <a:xfrm>
            <a:off x="431672" y="3407530"/>
            <a:ext cx="1571402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cap="all" dirty="0">
                <a:solidFill>
                  <a:srgbClr val="0C25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2025 - 2032</a:t>
            </a:r>
            <a:endParaRPr lang="ru-RU" sz="800" cap="all" dirty="0">
              <a:solidFill>
                <a:srgbClr val="0C25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800" cap="all" dirty="0">
              <a:solidFill>
                <a:srgbClr val="0C25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800" cap="all" dirty="0">
                <a:solidFill>
                  <a:srgbClr val="0C25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жк</a:t>
            </a:r>
          </a:p>
          <a:p>
            <a:r>
              <a:rPr lang="ru-RU" sz="900" dirty="0">
                <a:solidFill>
                  <a:srgbClr val="0C2564"/>
                </a:solidFill>
                <a:latin typeface="Arial Black" panose="020B0A04020102020204" pitchFamily="34" charset="0"/>
              </a:rPr>
              <a:t>333 000 м²</a:t>
            </a:r>
          </a:p>
          <a:p>
            <a:endParaRPr lang="ru-RU" sz="800" cap="all" dirty="0">
              <a:solidFill>
                <a:srgbClr val="0C25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800" cap="all" dirty="0">
                <a:solidFill>
                  <a:srgbClr val="0C25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Кол-во жителей</a:t>
            </a:r>
          </a:p>
          <a:p>
            <a:r>
              <a:rPr lang="ru-RU" sz="900" dirty="0">
                <a:solidFill>
                  <a:srgbClr val="0C2564"/>
                </a:solidFill>
                <a:latin typeface="Arial Black" panose="020B0A04020102020204" pitchFamily="34" charset="0"/>
              </a:rPr>
              <a:t>13 200 чел.</a:t>
            </a:r>
          </a:p>
          <a:p>
            <a:endParaRPr lang="ru-RU" sz="800" cap="all" dirty="0">
              <a:solidFill>
                <a:srgbClr val="0C25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800" cap="all" dirty="0">
                <a:solidFill>
                  <a:srgbClr val="0C25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коммерции</a:t>
            </a:r>
          </a:p>
          <a:p>
            <a:r>
              <a:rPr lang="ru-RU" sz="900" dirty="0">
                <a:solidFill>
                  <a:srgbClr val="0C2564"/>
                </a:solidFill>
                <a:latin typeface="Arial Black" panose="020B0A04020102020204" pitchFamily="34" charset="0"/>
              </a:rPr>
              <a:t>24 546м²</a:t>
            </a:r>
          </a:p>
          <a:p>
            <a:endParaRPr lang="ru-RU" sz="800" cap="all" dirty="0">
              <a:solidFill>
                <a:srgbClr val="0C25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800" cap="all" dirty="0">
                <a:solidFill>
                  <a:srgbClr val="0C25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инфраструктура:</a:t>
            </a:r>
          </a:p>
          <a:p>
            <a:endParaRPr lang="ru-RU" sz="800" cap="all" dirty="0">
              <a:solidFill>
                <a:srgbClr val="0C25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800" b="1" cap="all" dirty="0">
                <a:solidFill>
                  <a:srgbClr val="0C25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Школы, 4 детских сада, поликлиника, МФЦ</a:t>
            </a:r>
            <a:endParaRPr lang="ru-RU" sz="800" cap="all" dirty="0">
              <a:solidFill>
                <a:srgbClr val="0C25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800" cap="all" dirty="0">
              <a:solidFill>
                <a:srgbClr val="0C25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2C3BC0-6F47-1FDC-DF70-ABE666C3F349}"/>
              </a:ext>
            </a:extLst>
          </p:cNvPr>
          <p:cNvSpPr txBox="1"/>
          <p:nvPr/>
        </p:nvSpPr>
        <p:spPr>
          <a:xfrm>
            <a:off x="5879570" y="450600"/>
            <a:ext cx="44021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rgbClr val="FF4723"/>
                </a:solidFill>
                <a:latin typeface="Arial Black" panose="020B0A04020102020204" pitchFamily="34" charset="0"/>
              </a:rPr>
              <a:t>О ФОНДЕ. ЕКБ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D2A989F-FC0C-402A-5CEA-EE6907D84005}"/>
              </a:ext>
            </a:extLst>
          </p:cNvPr>
          <p:cNvSpPr/>
          <p:nvPr/>
        </p:nvSpPr>
        <p:spPr>
          <a:xfrm>
            <a:off x="580331" y="2996673"/>
            <a:ext cx="14701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Санкт-Петербург, </a:t>
            </a:r>
          </a:p>
          <a:p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Курортный район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3C3B9D36-7865-89DA-C563-720727779A55}"/>
              </a:ext>
            </a:extLst>
          </p:cNvPr>
          <p:cNvSpPr/>
          <p:nvPr/>
        </p:nvSpPr>
        <p:spPr>
          <a:xfrm>
            <a:off x="5934285" y="3101474"/>
            <a:ext cx="1541409" cy="289722"/>
          </a:xfrm>
          <a:prstGeom prst="roundRect">
            <a:avLst>
              <a:gd name="adj" fmla="val 50000"/>
            </a:avLst>
          </a:prstGeom>
          <a:solidFill>
            <a:srgbClr val="FF47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C21DCB56-301D-C99B-91EC-E7D60375EB1A}"/>
              </a:ext>
            </a:extLst>
          </p:cNvPr>
          <p:cNvSpPr/>
          <p:nvPr/>
        </p:nvSpPr>
        <p:spPr>
          <a:xfrm>
            <a:off x="5879570" y="1421815"/>
            <a:ext cx="1626817" cy="4605603"/>
          </a:xfrm>
          <a:prstGeom prst="roundRect">
            <a:avLst>
              <a:gd name="adj" fmla="val 7488"/>
            </a:avLst>
          </a:prstGeom>
          <a:noFill/>
          <a:ln w="9525">
            <a:solidFill>
              <a:srgbClr val="DEDED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9C8502-BEA7-5CB7-EB29-AD327D3FD178}"/>
              </a:ext>
            </a:extLst>
          </p:cNvPr>
          <p:cNvSpPr txBox="1"/>
          <p:nvPr/>
        </p:nvSpPr>
        <p:spPr>
          <a:xfrm flipH="1">
            <a:off x="5934285" y="2578254"/>
            <a:ext cx="1581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C2564"/>
                </a:solidFill>
                <a:latin typeface="Arial Black" panose="020B0A04020102020204" pitchFamily="34" charset="0"/>
              </a:rPr>
              <a:t>Парковый квартал 2.0</a:t>
            </a:r>
            <a:endParaRPr lang="en-US" sz="1400" dirty="0">
              <a:solidFill>
                <a:srgbClr val="0C2564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CB5BA04-BC72-32A9-1FBA-B58AF503CD15}"/>
              </a:ext>
            </a:extLst>
          </p:cNvPr>
          <p:cNvSpPr/>
          <p:nvPr/>
        </p:nvSpPr>
        <p:spPr>
          <a:xfrm>
            <a:off x="5925492" y="3412690"/>
            <a:ext cx="1571402" cy="2200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cap="all" dirty="0">
                <a:solidFill>
                  <a:srgbClr val="0C25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2025 - 2030</a:t>
            </a:r>
            <a:endParaRPr lang="ru-RU" sz="800" cap="all" dirty="0">
              <a:solidFill>
                <a:srgbClr val="0C25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800" cap="all" dirty="0">
              <a:solidFill>
                <a:srgbClr val="0C25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800" cap="all" dirty="0">
                <a:solidFill>
                  <a:srgbClr val="0C25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жк</a:t>
            </a:r>
          </a:p>
          <a:p>
            <a:r>
              <a:rPr lang="ru-RU" sz="900" dirty="0">
                <a:solidFill>
                  <a:srgbClr val="0C2564"/>
                </a:solidFill>
                <a:latin typeface="Arial Black" panose="020B0A04020102020204" pitchFamily="34" charset="0"/>
              </a:rPr>
              <a:t>162 304 м²</a:t>
            </a:r>
          </a:p>
          <a:p>
            <a:endParaRPr lang="ru-RU" sz="800" cap="all" dirty="0">
              <a:solidFill>
                <a:srgbClr val="0C25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800" cap="all" dirty="0">
                <a:solidFill>
                  <a:srgbClr val="0C25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Кол-во жителей</a:t>
            </a:r>
          </a:p>
          <a:p>
            <a:r>
              <a:rPr lang="ru-RU" sz="900" dirty="0">
                <a:solidFill>
                  <a:srgbClr val="0C2564"/>
                </a:solidFill>
                <a:latin typeface="Arial Black" panose="020B0A04020102020204" pitchFamily="34" charset="0"/>
              </a:rPr>
              <a:t>5400 чел.</a:t>
            </a:r>
          </a:p>
          <a:p>
            <a:endParaRPr lang="ru-RU" sz="800" cap="all" dirty="0">
              <a:solidFill>
                <a:srgbClr val="0C25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800" cap="all" dirty="0">
                <a:solidFill>
                  <a:srgbClr val="0C25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коммерции</a:t>
            </a:r>
          </a:p>
          <a:p>
            <a:r>
              <a:rPr lang="ru-RU" sz="900" dirty="0">
                <a:solidFill>
                  <a:srgbClr val="0C2564"/>
                </a:solidFill>
                <a:latin typeface="Arial Black" panose="020B0A04020102020204" pitchFamily="34" charset="0"/>
              </a:rPr>
              <a:t>3700м²</a:t>
            </a:r>
          </a:p>
          <a:p>
            <a:endParaRPr lang="ru-RU" sz="800" cap="all" dirty="0">
              <a:solidFill>
                <a:srgbClr val="0C25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800" cap="all" dirty="0">
                <a:solidFill>
                  <a:srgbClr val="0C25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инфраструктура:</a:t>
            </a:r>
          </a:p>
          <a:p>
            <a:endParaRPr lang="ru-RU" sz="800" cap="all" dirty="0">
              <a:solidFill>
                <a:srgbClr val="0C25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800" b="1" cap="all" dirty="0">
                <a:solidFill>
                  <a:srgbClr val="0C25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ГОРОДСКАЯ</a:t>
            </a:r>
            <a:endParaRPr lang="ru-RU" sz="800" cap="all" dirty="0">
              <a:solidFill>
                <a:srgbClr val="0C25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800" cap="all" dirty="0">
              <a:solidFill>
                <a:srgbClr val="0C25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2F942D03-D6EF-2BB3-82C4-DCB2DCC6FD22}"/>
              </a:ext>
            </a:extLst>
          </p:cNvPr>
          <p:cNvSpPr/>
          <p:nvPr/>
        </p:nvSpPr>
        <p:spPr>
          <a:xfrm>
            <a:off x="5934285" y="3131243"/>
            <a:ext cx="154140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Екатеринбург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7A07B22-E008-D9DF-2659-268DDCC584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9040" b="3908"/>
          <a:stretch>
            <a:fillRect/>
          </a:stretch>
        </p:blipFill>
        <p:spPr>
          <a:xfrm>
            <a:off x="440465" y="1501587"/>
            <a:ext cx="1541409" cy="1012490"/>
          </a:xfrm>
          <a:prstGeom prst="roundRect">
            <a:avLst>
              <a:gd name="adj" fmla="val 10047"/>
            </a:avLst>
          </a:prstGeom>
        </p:spPr>
      </p:pic>
      <p:pic>
        <p:nvPicPr>
          <p:cNvPr id="47" name="Рисунок 46" descr="Изображение выглядит как на открытом воздухе, строительство, архитектура, неб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AA64F73-6CB8-C633-6BC2-E58C571CED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635" y="1586336"/>
            <a:ext cx="1498652" cy="842992"/>
          </a:xfrm>
          <a:prstGeom prst="roundRect">
            <a:avLst>
              <a:gd name="adj" fmla="val 6976"/>
            </a:avLst>
          </a:prstGeom>
        </p:spPr>
      </p:pic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FA03C60B-DB56-3249-92A2-E196F2C30CA1}"/>
              </a:ext>
            </a:extLst>
          </p:cNvPr>
          <p:cNvSpPr/>
          <p:nvPr/>
        </p:nvSpPr>
        <p:spPr>
          <a:xfrm>
            <a:off x="7768836" y="3096314"/>
            <a:ext cx="1541409" cy="289722"/>
          </a:xfrm>
          <a:prstGeom prst="roundRect">
            <a:avLst>
              <a:gd name="adj" fmla="val 50000"/>
            </a:avLst>
          </a:prstGeom>
          <a:solidFill>
            <a:srgbClr val="FF47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: скругленные углы 48">
            <a:extLst>
              <a:ext uri="{FF2B5EF4-FFF2-40B4-BE49-F238E27FC236}">
                <a16:creationId xmlns:a16="http://schemas.microsoft.com/office/drawing/2014/main" id="{F5DBEF1E-11D0-F1B7-0578-FAEFB7C8F630}"/>
              </a:ext>
            </a:extLst>
          </p:cNvPr>
          <p:cNvSpPr/>
          <p:nvPr/>
        </p:nvSpPr>
        <p:spPr>
          <a:xfrm>
            <a:off x="7714121" y="1416655"/>
            <a:ext cx="1626817" cy="4605603"/>
          </a:xfrm>
          <a:prstGeom prst="roundRect">
            <a:avLst>
              <a:gd name="adj" fmla="val 7488"/>
            </a:avLst>
          </a:prstGeom>
          <a:noFill/>
          <a:ln w="9525">
            <a:solidFill>
              <a:srgbClr val="DEDED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1CCE2A2-3F77-3B8C-72A4-E3E97A8D711D}"/>
              </a:ext>
            </a:extLst>
          </p:cNvPr>
          <p:cNvSpPr txBox="1"/>
          <p:nvPr/>
        </p:nvSpPr>
        <p:spPr>
          <a:xfrm flipH="1">
            <a:off x="7768836" y="2573094"/>
            <a:ext cx="15810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C2564"/>
                </a:solidFill>
                <a:latin typeface="Arial Black" panose="020B0A04020102020204" pitchFamily="34" charset="0"/>
              </a:rPr>
              <a:t>Риверсайд</a:t>
            </a:r>
            <a:endParaRPr lang="en-US" sz="1400" dirty="0">
              <a:solidFill>
                <a:srgbClr val="0C2564"/>
              </a:solidFill>
              <a:latin typeface="Arial Black" panose="020B0A04020102020204" pitchFamily="34" charset="0"/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512AC243-E78C-8E18-2586-493A10C6FC92}"/>
              </a:ext>
            </a:extLst>
          </p:cNvPr>
          <p:cNvSpPr/>
          <p:nvPr/>
        </p:nvSpPr>
        <p:spPr>
          <a:xfrm>
            <a:off x="7760043" y="3407530"/>
            <a:ext cx="1571402" cy="2200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cap="all" dirty="0">
                <a:solidFill>
                  <a:srgbClr val="0C25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2025 - 2028</a:t>
            </a:r>
            <a:endParaRPr lang="ru-RU" sz="800" cap="all" dirty="0">
              <a:solidFill>
                <a:srgbClr val="0C25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800" cap="all" dirty="0">
              <a:solidFill>
                <a:srgbClr val="0C25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800" cap="all" dirty="0">
                <a:solidFill>
                  <a:srgbClr val="0C25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жк</a:t>
            </a:r>
          </a:p>
          <a:p>
            <a:r>
              <a:rPr lang="ru-RU" sz="900" dirty="0">
                <a:solidFill>
                  <a:srgbClr val="0C2564"/>
                </a:solidFill>
                <a:latin typeface="Arial Black" panose="020B0A04020102020204" pitchFamily="34" charset="0"/>
              </a:rPr>
              <a:t>101 000 м²</a:t>
            </a:r>
          </a:p>
          <a:p>
            <a:endParaRPr lang="ru-RU" sz="800" cap="all" dirty="0">
              <a:solidFill>
                <a:srgbClr val="0C25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800" cap="all" dirty="0">
                <a:solidFill>
                  <a:srgbClr val="0C25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Кол-во жителей</a:t>
            </a:r>
          </a:p>
          <a:p>
            <a:r>
              <a:rPr lang="ru-RU" sz="900" dirty="0">
                <a:solidFill>
                  <a:srgbClr val="0C2564"/>
                </a:solidFill>
                <a:latin typeface="Arial Black" panose="020B0A04020102020204" pitchFamily="34" charset="0"/>
              </a:rPr>
              <a:t>4300 чел.</a:t>
            </a:r>
          </a:p>
          <a:p>
            <a:endParaRPr lang="ru-RU" sz="800" cap="all" dirty="0">
              <a:solidFill>
                <a:srgbClr val="0C25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800" cap="all" dirty="0">
                <a:solidFill>
                  <a:srgbClr val="0C25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коммерции</a:t>
            </a:r>
          </a:p>
          <a:p>
            <a:r>
              <a:rPr lang="ru-RU" sz="900" dirty="0">
                <a:solidFill>
                  <a:srgbClr val="0C2564"/>
                </a:solidFill>
                <a:latin typeface="Arial Black" panose="020B0A04020102020204" pitchFamily="34" charset="0"/>
              </a:rPr>
              <a:t>4 531 м²</a:t>
            </a:r>
          </a:p>
          <a:p>
            <a:endParaRPr lang="ru-RU" sz="800" cap="all" dirty="0">
              <a:solidFill>
                <a:srgbClr val="0C25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800" cap="all" dirty="0">
                <a:solidFill>
                  <a:srgbClr val="0C25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инфраструктура:</a:t>
            </a:r>
          </a:p>
          <a:p>
            <a:endParaRPr lang="ru-RU" sz="800" cap="all" dirty="0">
              <a:solidFill>
                <a:srgbClr val="0C25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800" b="1" cap="all" dirty="0">
                <a:solidFill>
                  <a:srgbClr val="0C25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ГОРОДСКАЯ</a:t>
            </a:r>
            <a:endParaRPr lang="ru-RU" sz="800" cap="all" dirty="0">
              <a:solidFill>
                <a:srgbClr val="0C25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800" cap="all" dirty="0">
              <a:solidFill>
                <a:srgbClr val="0C25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9F6D1F41-5C9F-41AD-2E63-DF18FE222726}"/>
              </a:ext>
            </a:extLst>
          </p:cNvPr>
          <p:cNvSpPr/>
          <p:nvPr/>
        </p:nvSpPr>
        <p:spPr>
          <a:xfrm>
            <a:off x="7768836" y="3126083"/>
            <a:ext cx="154140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Екатеринбург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Рисунок 52" descr="Изображение выглядит как на открытом воздухе, строительство, архитектура, неб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5AF9659-9816-A40C-9828-6A1BDC29E2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186" y="1581176"/>
            <a:ext cx="1498652" cy="842992"/>
          </a:xfrm>
          <a:prstGeom prst="roundRect">
            <a:avLst>
              <a:gd name="adj" fmla="val 6976"/>
            </a:avLst>
          </a:prstGeom>
        </p:spPr>
      </p:pic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E94EB227-1574-9405-9149-CF7C930C25A3}"/>
              </a:ext>
            </a:extLst>
          </p:cNvPr>
          <p:cNvSpPr/>
          <p:nvPr/>
        </p:nvSpPr>
        <p:spPr>
          <a:xfrm>
            <a:off x="9523043" y="3090230"/>
            <a:ext cx="1541409" cy="289722"/>
          </a:xfrm>
          <a:prstGeom prst="roundRect">
            <a:avLst>
              <a:gd name="adj" fmla="val 50000"/>
            </a:avLst>
          </a:prstGeom>
          <a:solidFill>
            <a:srgbClr val="FF47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864BD3BE-C13D-62B7-7817-4CC50511EC39}"/>
              </a:ext>
            </a:extLst>
          </p:cNvPr>
          <p:cNvSpPr/>
          <p:nvPr/>
        </p:nvSpPr>
        <p:spPr>
          <a:xfrm>
            <a:off x="9468328" y="1410571"/>
            <a:ext cx="1626817" cy="4605603"/>
          </a:xfrm>
          <a:prstGeom prst="roundRect">
            <a:avLst>
              <a:gd name="adj" fmla="val 7488"/>
            </a:avLst>
          </a:prstGeom>
          <a:noFill/>
          <a:ln w="9525">
            <a:solidFill>
              <a:srgbClr val="DEDED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964CD67-1BAB-E6BA-5B57-C35F2B113F1A}"/>
              </a:ext>
            </a:extLst>
          </p:cNvPr>
          <p:cNvSpPr txBox="1"/>
          <p:nvPr/>
        </p:nvSpPr>
        <p:spPr>
          <a:xfrm flipH="1">
            <a:off x="9523043" y="2567010"/>
            <a:ext cx="15810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err="1">
                <a:solidFill>
                  <a:srgbClr val="0C2564"/>
                </a:solidFill>
                <a:latin typeface="Arial Black" panose="020B0A04020102020204" pitchFamily="34" charset="0"/>
              </a:rPr>
              <a:t>Стадиум</a:t>
            </a:r>
            <a:endParaRPr lang="en-US" sz="1400" dirty="0">
              <a:solidFill>
                <a:srgbClr val="0C2564"/>
              </a:solidFill>
              <a:latin typeface="Arial Black" panose="020B0A04020102020204" pitchFamily="34" charset="0"/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78DF9535-F185-DE2E-E1FE-EB22FACB1D2B}"/>
              </a:ext>
            </a:extLst>
          </p:cNvPr>
          <p:cNvSpPr/>
          <p:nvPr/>
        </p:nvSpPr>
        <p:spPr>
          <a:xfrm>
            <a:off x="9514250" y="3401446"/>
            <a:ext cx="1571402" cy="2200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cap="all" dirty="0">
                <a:solidFill>
                  <a:srgbClr val="0C25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2028 - 2030</a:t>
            </a:r>
            <a:endParaRPr lang="ru-RU" sz="800" cap="all" dirty="0">
              <a:solidFill>
                <a:srgbClr val="0C25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800" cap="all" dirty="0">
              <a:solidFill>
                <a:srgbClr val="0C25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800" cap="all" dirty="0">
                <a:solidFill>
                  <a:srgbClr val="0C25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жк</a:t>
            </a:r>
          </a:p>
          <a:p>
            <a:r>
              <a:rPr lang="ru-RU" sz="900" dirty="0">
                <a:solidFill>
                  <a:srgbClr val="0C2564"/>
                </a:solidFill>
                <a:latin typeface="Arial Black" panose="020B0A04020102020204" pitchFamily="34" charset="0"/>
              </a:rPr>
              <a:t>145 046 м²</a:t>
            </a:r>
          </a:p>
          <a:p>
            <a:endParaRPr lang="ru-RU" sz="800" cap="all" dirty="0">
              <a:solidFill>
                <a:srgbClr val="0C25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800" cap="all" dirty="0">
                <a:solidFill>
                  <a:srgbClr val="0C25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Кол-во жителей</a:t>
            </a:r>
          </a:p>
          <a:p>
            <a:r>
              <a:rPr lang="ru-RU" sz="900" dirty="0">
                <a:solidFill>
                  <a:srgbClr val="0C2564"/>
                </a:solidFill>
                <a:latin typeface="Arial Black" panose="020B0A04020102020204" pitchFamily="34" charset="0"/>
              </a:rPr>
              <a:t>4835 чел.</a:t>
            </a:r>
          </a:p>
          <a:p>
            <a:endParaRPr lang="ru-RU" sz="800" cap="all" dirty="0">
              <a:solidFill>
                <a:srgbClr val="0C25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800" cap="all" dirty="0">
                <a:solidFill>
                  <a:srgbClr val="0C25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коммерции</a:t>
            </a:r>
          </a:p>
          <a:p>
            <a:r>
              <a:rPr lang="ru-RU" sz="900" dirty="0">
                <a:solidFill>
                  <a:srgbClr val="0C2564"/>
                </a:solidFill>
                <a:latin typeface="Arial Black" panose="020B0A04020102020204" pitchFamily="34" charset="0"/>
              </a:rPr>
              <a:t>10 561м²</a:t>
            </a:r>
          </a:p>
          <a:p>
            <a:endParaRPr lang="ru-RU" sz="800" cap="all" dirty="0">
              <a:solidFill>
                <a:srgbClr val="0C25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800" cap="all" dirty="0">
                <a:solidFill>
                  <a:srgbClr val="0C25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инфраструктура:</a:t>
            </a:r>
          </a:p>
          <a:p>
            <a:endParaRPr lang="ru-RU" sz="800" cap="all" dirty="0">
              <a:solidFill>
                <a:srgbClr val="0C25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800" b="1" cap="all" dirty="0">
                <a:solidFill>
                  <a:srgbClr val="0C25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ГОРОДСКАЯ</a:t>
            </a:r>
            <a:endParaRPr lang="ru-RU" sz="800" cap="all" dirty="0">
              <a:solidFill>
                <a:srgbClr val="0C25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800" cap="all" dirty="0">
              <a:solidFill>
                <a:srgbClr val="0C25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B02B4298-4E32-FB63-5DBD-8A4FA5282547}"/>
              </a:ext>
            </a:extLst>
          </p:cNvPr>
          <p:cNvSpPr/>
          <p:nvPr/>
        </p:nvSpPr>
        <p:spPr>
          <a:xfrm>
            <a:off x="9523043" y="3119999"/>
            <a:ext cx="154140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Екатеринбург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" name="Рисунок 60" descr="Изображение выглядит как на открытом воздухе, строительство, архитектура, неб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83ACA19-631F-A307-DA95-BA9D0008CB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393" y="1575092"/>
            <a:ext cx="1498652" cy="842992"/>
          </a:xfrm>
          <a:prstGeom prst="roundRect">
            <a:avLst>
              <a:gd name="adj" fmla="val 6976"/>
            </a:avLst>
          </a:prstGeom>
        </p:spPr>
      </p:pic>
    </p:spTree>
    <p:extLst>
      <p:ext uri="{BB962C8B-B14F-4D97-AF65-F5344CB8AC3E}">
        <p14:creationId xmlns:p14="http://schemas.microsoft.com/office/powerpoint/2010/main" val="3265972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932AF4-A649-31EF-AD00-804AFD0BD2BE}"/>
              </a:ext>
            </a:extLst>
          </p:cNvPr>
          <p:cNvSpPr txBox="1"/>
          <p:nvPr/>
        </p:nvSpPr>
        <p:spPr>
          <a:xfrm>
            <a:off x="383458" y="437536"/>
            <a:ext cx="71096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rgbClr val="FF4723"/>
                </a:solidFill>
                <a:latin typeface="Arial Black" panose="020B0A04020102020204" pitchFamily="34" charset="0"/>
              </a:rPr>
              <a:t>О ФОНДЕ. ФИНМОДЕЛЬ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0EEF7A-65B2-6DAB-6409-C22B0F747A96}"/>
              </a:ext>
            </a:extLst>
          </p:cNvPr>
          <p:cNvSpPr txBox="1"/>
          <p:nvPr/>
        </p:nvSpPr>
        <p:spPr>
          <a:xfrm>
            <a:off x="672829" y="1673919"/>
            <a:ext cx="5999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0C2564"/>
                </a:solidFill>
                <a:latin typeface="Arial Black" panose="020B0A04020102020204" pitchFamily="34" charset="0"/>
              </a:rPr>
              <a:t>Динамика роста стоимости пая, рентной и общей доходности пая</a:t>
            </a: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780E1A91-4052-D345-EA99-2FDDD846801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5529727"/>
              </p:ext>
            </p:extLst>
          </p:nvPr>
        </p:nvGraphicFramePr>
        <p:xfrm>
          <a:off x="383458" y="1950918"/>
          <a:ext cx="8677275" cy="3971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852417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1195</TotalTime>
  <Words>2525</Words>
  <Application>Microsoft Office PowerPoint</Application>
  <PresentationFormat>Широкоэкранный</PresentationFormat>
  <Paragraphs>443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Aptos</vt:lpstr>
      <vt:lpstr>Aptos Display</vt:lpstr>
      <vt:lpstr>Arial</vt:lpstr>
      <vt:lpstr>Arial Black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 Прохорова</dc:creator>
  <cp:lastModifiedBy>desktopTOP</cp:lastModifiedBy>
  <cp:revision>48</cp:revision>
  <dcterms:created xsi:type="dcterms:W3CDTF">2025-09-18T09:30:49Z</dcterms:created>
  <dcterms:modified xsi:type="dcterms:W3CDTF">2025-10-14T12:33:08Z</dcterms:modified>
</cp:coreProperties>
</file>